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312" r:id="rId2"/>
    <p:sldId id="314" r:id="rId3"/>
    <p:sldId id="256" r:id="rId4"/>
    <p:sldId id="270" r:id="rId5"/>
    <p:sldId id="257" r:id="rId6"/>
    <p:sldId id="258" r:id="rId7"/>
    <p:sldId id="265" r:id="rId8"/>
    <p:sldId id="259" r:id="rId9"/>
    <p:sldId id="260" r:id="rId10"/>
    <p:sldId id="261" r:id="rId11"/>
    <p:sldId id="262" r:id="rId12"/>
    <p:sldId id="263" r:id="rId13"/>
    <p:sldId id="264" r:id="rId14"/>
    <p:sldId id="267" r:id="rId15"/>
    <p:sldId id="268" r:id="rId16"/>
    <p:sldId id="271" r:id="rId17"/>
    <p:sldId id="272" r:id="rId18"/>
    <p:sldId id="275" r:id="rId19"/>
    <p:sldId id="274" r:id="rId20"/>
    <p:sldId id="305" r:id="rId21"/>
    <p:sldId id="277" r:id="rId22"/>
    <p:sldId id="278" r:id="rId23"/>
    <p:sldId id="282" r:id="rId24"/>
    <p:sldId id="279" r:id="rId25"/>
    <p:sldId id="280" r:id="rId26"/>
    <p:sldId id="281" r:id="rId27"/>
    <p:sldId id="283" r:id="rId28"/>
    <p:sldId id="284" r:id="rId29"/>
    <p:sldId id="285" r:id="rId30"/>
    <p:sldId id="287" r:id="rId31"/>
    <p:sldId id="288" r:id="rId32"/>
    <p:sldId id="286" r:id="rId33"/>
    <p:sldId id="289" r:id="rId34"/>
    <p:sldId id="290" r:id="rId35"/>
    <p:sldId id="293" r:id="rId36"/>
    <p:sldId id="294" r:id="rId37"/>
    <p:sldId id="292" r:id="rId38"/>
    <p:sldId id="295" r:id="rId39"/>
    <p:sldId id="296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6" r:id="rId48"/>
    <p:sldId id="269" r:id="rId49"/>
    <p:sldId id="313" r:id="rId50"/>
    <p:sldId id="307" r:id="rId51"/>
    <p:sldId id="308" r:id="rId52"/>
    <p:sldId id="309" r:id="rId53"/>
    <p:sldId id="310" r:id="rId54"/>
    <p:sldId id="311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08"/>
    <p:restoredTop sz="94732"/>
  </p:normalViewPr>
  <p:slideViewPr>
    <p:cSldViewPr snapToGrid="0" snapToObjects="1">
      <p:cViewPr>
        <p:scale>
          <a:sx n="95" d="100"/>
          <a:sy n="95" d="100"/>
        </p:scale>
        <p:origin x="784" y="144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8.png>
</file>

<file path=ppt/media/image3.jpg>
</file>

<file path=ppt/media/image4.jpg>
</file>

<file path=ppt/media/image5.jpg>
</file>

<file path=ppt/media/image6.tiff>
</file>

<file path=ppt/media/image7.jpg>
</file>

<file path=ppt/media/image8.jpg>
</file>

<file path=ppt/media/image9.pn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1E512-7C9D-E64E-B583-173A38290FD1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73F51-F3BA-E943-9B27-108C31ECD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79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</a:t>
            </a:r>
            <a:r>
              <a:rPr lang="en-US" baseline="0" dirty="0" smtClean="0"/>
              <a:t> searched for something in the ICSI Meeting Corpus.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45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many</a:t>
            </a:r>
            <a:r>
              <a:rPr lang="en-US" baseline="0" dirty="0" smtClean="0"/>
              <a:t> days does this represent? Min? Max?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664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Changed to q and X just to be consistent with literature</a:t>
            </a:r>
            <a:r>
              <a:rPr lang="en-US" baseline="0" dirty="0" smtClean="0"/>
              <a:t> on ASR.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757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</a:t>
            </a:r>
            <a:r>
              <a:rPr lang="en-US" baseline="0" dirty="0" smtClean="0"/>
              <a:t> Forward Algorithm (slightly modified, but same structure).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5657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</a:t>
            </a:r>
            <a:r>
              <a:rPr lang="en-US" baseline="0" dirty="0" smtClean="0"/>
              <a:t> Viterbi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335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07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Lens </a:t>
            </a:r>
            <a:r>
              <a:rPr lang="en-US" dirty="0" err="1" smtClean="0"/>
              <a:t>aberations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29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dirty="0" smtClean="0"/>
              <a:t>… and this is all without time,</a:t>
            </a:r>
            <a:r>
              <a:rPr lang="is-IS" baseline="0" dirty="0" smtClean="0"/>
              <a:t> multiple speakers, knowing what word,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53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Thomas</a:t>
            </a:r>
            <a:r>
              <a:rPr lang="en-US" baseline="0" dirty="0" smtClean="0"/>
              <a:t> Edison did this in 1880s!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7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Digitized on machine at a particular rate. 44kHz</a:t>
            </a:r>
            <a:r>
              <a:rPr lang="en-US" baseline="0" dirty="0" smtClean="0"/>
              <a:t> for music. 16kHz for talking.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737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r>
              <a:rPr lang="en-US" baseline="0" dirty="0" smtClean="0"/>
              <a:t> on this slide (like raising and falling lines) are what linguists did hard-coding 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42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Typically</a:t>
            </a:r>
            <a:r>
              <a:rPr lang="en-US" baseline="0" dirty="0" smtClean="0"/>
              <a:t> 13 boxes / numbers every 10 </a:t>
            </a:r>
            <a:r>
              <a:rPr lang="en-US" baseline="0" dirty="0" err="1" smtClean="0"/>
              <a:t>ms.</a:t>
            </a:r>
            <a:endParaRPr lang="en-US" baseline="0" dirty="0" smtClean="0"/>
          </a:p>
          <a:p>
            <a:r>
              <a:rPr lang="en-US" baseline="0" dirty="0" smtClean="0"/>
              <a:t>MFCC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1939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quite enough because we don’t know how</a:t>
            </a:r>
            <a:r>
              <a:rPr lang="en-US" baseline="0" dirty="0" smtClean="0"/>
              <a:t> long each phone takes. Model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773F51-F3BA-E943-9B27-108C31ECD04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509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28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73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00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10290"/>
            <a:ext cx="10515600" cy="4351338"/>
          </a:xfrm>
        </p:spPr>
        <p:txBody>
          <a:bodyPr/>
          <a:lstStyle>
            <a:lvl1pPr>
              <a:defRPr sz="3000" baseline="0"/>
            </a:lvl1pPr>
            <a:lvl2pPr>
              <a:defRPr sz="2600" baseline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025611" y="1690688"/>
            <a:ext cx="10219038" cy="0"/>
          </a:xfrm>
          <a:prstGeom prst="line">
            <a:avLst/>
          </a:prstGeom>
          <a:ln w="412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51022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600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944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023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386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825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55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40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4512CF-0D97-4B4E-A9C3-0081FFA48837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B0626-5CD5-BE43-8FCA-CE5353674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992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Relationship Id="rId3" Type="http://schemas.openxmlformats.org/officeDocument/2006/relationships/image" Target="../media/image26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4.wav"/><Relationship Id="rId4" Type="http://schemas.openxmlformats.org/officeDocument/2006/relationships/audio" Target="../media/media4.wav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Adam’s Final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Thanks for making this a fun experience!</a:t>
            </a:r>
          </a:p>
          <a:p>
            <a:endParaRPr lang="en-US" sz="2000" dirty="0" smtClean="0"/>
          </a:p>
          <a:p>
            <a:pPr lvl="1"/>
            <a:r>
              <a:rPr lang="en-US" sz="3600" dirty="0" smtClean="0"/>
              <a:t>Students!</a:t>
            </a:r>
          </a:p>
          <a:p>
            <a:pPr lvl="1"/>
            <a:r>
              <a:rPr lang="en-US" sz="3600" dirty="0" smtClean="0"/>
              <a:t>TAs!!</a:t>
            </a:r>
          </a:p>
          <a:p>
            <a:pPr lvl="1"/>
            <a:r>
              <a:rPr lang="en-US" sz="3600" dirty="0" smtClean="0"/>
              <a:t>Josh!!!</a:t>
            </a:r>
          </a:p>
          <a:p>
            <a:pPr lvl="1"/>
            <a:endParaRPr lang="en-US" sz="2000" dirty="0"/>
          </a:p>
          <a:p>
            <a:r>
              <a:rPr lang="en-US" sz="3600" dirty="0" smtClean="0"/>
              <a:t>I will probably teach EECS 255d (</a:t>
            </a:r>
            <a:r>
              <a:rPr lang="en-US" sz="3600" dirty="0"/>
              <a:t>Audio Signal Processing in Humans and Machines</a:t>
            </a:r>
            <a:r>
              <a:rPr lang="en-US" sz="3600" dirty="0" smtClean="0"/>
              <a:t>) next fall.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93575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Channel Effects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724554"/>
            <a:ext cx="6858000" cy="482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243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Reverberation / </a:t>
            </a:r>
            <a:r>
              <a:rPr lang="en-US" dirty="0" err="1" smtClean="0"/>
              <a:t>Echos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266" y="1707621"/>
            <a:ext cx="6798733" cy="516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40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Noise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245" y="1842139"/>
            <a:ext cx="6189787" cy="501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36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Background Noises!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120" y="1741487"/>
            <a:ext cx="6261100" cy="503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0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Little History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04900" y="1905000"/>
            <a:ext cx="77851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First Consumer Electronic “Speech Recognition”?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56" y="2705219"/>
            <a:ext cx="3028950" cy="36994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96999" y="2666030"/>
            <a:ext cx="505605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Radio Rex – 1922</a:t>
            </a:r>
          </a:p>
          <a:p>
            <a:endParaRPr lang="en-US" sz="2400" dirty="0"/>
          </a:p>
          <a:p>
            <a:r>
              <a:rPr lang="en-US" sz="2400" dirty="0" smtClean="0"/>
              <a:t>Rex would leap out of his house when you called his name.</a:t>
            </a:r>
          </a:p>
          <a:p>
            <a:endParaRPr lang="en-US" sz="2400" dirty="0"/>
          </a:p>
          <a:p>
            <a:r>
              <a:rPr lang="en-US" sz="2400" dirty="0" smtClean="0"/>
              <a:t>No computer!</a:t>
            </a:r>
          </a:p>
          <a:p>
            <a:endParaRPr lang="en-US" sz="2400" dirty="0"/>
          </a:p>
          <a:p>
            <a:r>
              <a:rPr lang="en-US" sz="2400" dirty="0" smtClean="0"/>
              <a:t>Electromagnet tuned to 500 Hz, just around where the “eh” sound in “Rex” is strongest.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866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ASR Grew Up With 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10290"/>
            <a:ext cx="5667103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Expert Systems</a:t>
            </a:r>
          </a:p>
          <a:p>
            <a:pPr lvl="1"/>
            <a:r>
              <a:rPr lang="en-US" dirty="0"/>
              <a:t>"Every time I fire a linguist, the performance of the speech recognizer goes </a:t>
            </a:r>
            <a:r>
              <a:rPr lang="en-US" dirty="0" smtClean="0"/>
              <a:t>up” – Fred </a:t>
            </a:r>
            <a:r>
              <a:rPr lang="en-US" dirty="0" err="1" smtClean="0"/>
              <a:t>Jelinek</a:t>
            </a:r>
            <a:r>
              <a:rPr lang="en-US" dirty="0" smtClean="0"/>
              <a:t>, IBM, early 80s.</a:t>
            </a:r>
          </a:p>
          <a:p>
            <a:r>
              <a:rPr lang="en-US" dirty="0" smtClean="0"/>
              <a:t>Nearest Neighbor</a:t>
            </a:r>
          </a:p>
          <a:p>
            <a:pPr lvl="1"/>
            <a:r>
              <a:rPr lang="en-US" dirty="0" smtClean="0"/>
              <a:t>Template matching</a:t>
            </a:r>
          </a:p>
          <a:p>
            <a:pPr lvl="1"/>
            <a:r>
              <a:rPr lang="en-US" dirty="0" smtClean="0"/>
              <a:t>DTW (Dynamic Time Warp)</a:t>
            </a:r>
          </a:p>
          <a:p>
            <a:pPr>
              <a:spcBef>
                <a:spcPts val="1600"/>
              </a:spcBef>
            </a:pPr>
            <a:r>
              <a:rPr lang="en-US" dirty="0" smtClean="0"/>
              <a:t>HMM / GMM</a:t>
            </a:r>
          </a:p>
          <a:p>
            <a:pPr>
              <a:spcBef>
                <a:spcPts val="1600"/>
              </a:spcBef>
            </a:pPr>
            <a:r>
              <a:rPr lang="en-US" dirty="0" smtClean="0"/>
              <a:t>Neural Networks</a:t>
            </a: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44937" y="1910290"/>
            <a:ext cx="5081452" cy="47125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Single Words</a:t>
            </a:r>
          </a:p>
          <a:p>
            <a:pPr lvl="1"/>
            <a:r>
              <a:rPr lang="en-US" dirty="0" smtClean="0"/>
              <a:t>Small vocabulary</a:t>
            </a:r>
          </a:p>
          <a:p>
            <a:pPr lvl="1"/>
            <a:r>
              <a:rPr lang="en-US" dirty="0" smtClean="0"/>
              <a:t>Highly controlled acoustics</a:t>
            </a:r>
          </a:p>
          <a:p>
            <a:pPr lvl="1"/>
            <a:endParaRPr lang="en-US" dirty="0"/>
          </a:p>
          <a:p>
            <a:r>
              <a:rPr lang="en-US" dirty="0" smtClean="0"/>
              <a:t>Short Phrases</a:t>
            </a:r>
          </a:p>
          <a:p>
            <a:pPr lvl="1"/>
            <a:r>
              <a:rPr lang="en-US" dirty="0" smtClean="0"/>
              <a:t>Clean acoustics</a:t>
            </a:r>
          </a:p>
          <a:p>
            <a:r>
              <a:rPr lang="en-US" dirty="0" smtClean="0"/>
              <a:t>Continuous Speech</a:t>
            </a:r>
          </a:p>
          <a:p>
            <a:pPr lvl="1"/>
            <a:r>
              <a:rPr lang="en-US" dirty="0" smtClean="0"/>
              <a:t>Increasing vocabulary size</a:t>
            </a:r>
          </a:p>
          <a:p>
            <a:pPr lvl="1"/>
            <a:r>
              <a:rPr lang="en-US" dirty="0" smtClean="0"/>
              <a:t>Increasing grammar complexity</a:t>
            </a:r>
          </a:p>
          <a:p>
            <a:pPr lvl="1"/>
            <a:r>
              <a:rPr lang="en-US" dirty="0" smtClean="0"/>
              <a:t>Increasingly difficult acoustics 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016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Wont Talk About (Much)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Connectionist Temporal Classification (CTC)</a:t>
            </a:r>
          </a:p>
          <a:p>
            <a:pPr lvl="1"/>
            <a:r>
              <a:rPr lang="en-US" dirty="0" smtClean="0"/>
              <a:t>One big recurrent neural net.</a:t>
            </a:r>
          </a:p>
          <a:p>
            <a:pPr lvl="1"/>
            <a:r>
              <a:rPr lang="en-US" dirty="0" smtClean="0"/>
              <a:t>Computationally expensive; currently not as accurate.</a:t>
            </a:r>
          </a:p>
          <a:p>
            <a:pPr>
              <a:spcBef>
                <a:spcPts val="1600"/>
              </a:spcBef>
            </a:pPr>
            <a:r>
              <a:rPr lang="en-US" dirty="0" smtClean="0"/>
              <a:t>Language Modeling</a:t>
            </a:r>
          </a:p>
          <a:p>
            <a:pPr>
              <a:spcBef>
                <a:spcPts val="1600"/>
              </a:spcBef>
            </a:pPr>
            <a:r>
              <a:rPr lang="en-US" dirty="0" smtClean="0"/>
              <a:t>Uses of ASR</a:t>
            </a:r>
          </a:p>
          <a:p>
            <a:pPr lvl="1"/>
            <a:r>
              <a:rPr lang="en-US" dirty="0" smtClean="0"/>
              <a:t>What do you optimize for?</a:t>
            </a:r>
          </a:p>
          <a:p>
            <a:pPr>
              <a:spcBef>
                <a:spcPts val="1600"/>
              </a:spcBef>
            </a:pPr>
            <a:r>
              <a:rPr lang="en-US" dirty="0" smtClean="0"/>
              <a:t>Details, Complications, Edge Cases</a:t>
            </a:r>
          </a:p>
        </p:txBody>
      </p:sp>
    </p:spTree>
    <p:extLst>
      <p:ext uri="{BB962C8B-B14F-4D97-AF65-F5344CB8AC3E}">
        <p14:creationId xmlns:p14="http://schemas.microsoft.com/office/powerpoint/2010/main" val="1895038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Will Talk About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Publicly Available State of the Art Systems</a:t>
            </a:r>
          </a:p>
          <a:p>
            <a:pPr lvl="1"/>
            <a:r>
              <a:rPr lang="en-US" dirty="0" smtClean="0"/>
              <a:t>Kaldi, HTK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Neural Networks for Acoustic Modeling</a:t>
            </a:r>
          </a:p>
          <a:p>
            <a:pPr lvl="1"/>
            <a:r>
              <a:rPr lang="en-US" dirty="0" smtClean="0"/>
              <a:t>Kaldi </a:t>
            </a:r>
            <a:r>
              <a:rPr lang="en-US" dirty="0" err="1" smtClean="0"/>
              <a:t>nnet</a:t>
            </a:r>
            <a:r>
              <a:rPr lang="en-US" dirty="0" smtClean="0"/>
              <a:t>/nnet2/nnet3, </a:t>
            </a:r>
            <a:r>
              <a:rPr lang="en-US" dirty="0" err="1" smtClean="0"/>
              <a:t>Keras</a:t>
            </a:r>
            <a:r>
              <a:rPr lang="en-US" dirty="0" smtClean="0"/>
              <a:t>, </a:t>
            </a:r>
            <a:r>
              <a:rPr lang="en-US" dirty="0" err="1" smtClean="0"/>
              <a:t>Tensorflow</a:t>
            </a:r>
            <a:r>
              <a:rPr lang="en-US" dirty="0" smtClean="0"/>
              <a:t>, </a:t>
            </a:r>
            <a:r>
              <a:rPr lang="en-US" dirty="0" err="1" smtClean="0"/>
              <a:t>Theano</a:t>
            </a:r>
            <a:r>
              <a:rPr lang="en-US" dirty="0" smtClean="0"/>
              <a:t>, many others.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Weighted Finite State Transducers (WFSTs) for Search</a:t>
            </a:r>
          </a:p>
          <a:p>
            <a:pPr lvl="1"/>
            <a:r>
              <a:rPr lang="en-US" dirty="0" err="1" smtClean="0"/>
              <a:t>OpenFST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20852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Audio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951" y="2259873"/>
            <a:ext cx="5606825" cy="47287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26" y="1788684"/>
            <a:ext cx="4318765" cy="425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93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Audio?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806" y="1816827"/>
            <a:ext cx="9605554" cy="18522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806" y="4556762"/>
            <a:ext cx="9601199" cy="167987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75806" y="3677689"/>
            <a:ext cx="9605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“This is an example of me talking”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275806" y="6236639"/>
            <a:ext cx="9605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“This”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53219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3600" dirty="0" smtClean="0"/>
              <a:t>Lecture on Robotics: Tue Nov 29, 9:30-11</a:t>
            </a:r>
          </a:p>
          <a:p>
            <a:pPr>
              <a:spcAft>
                <a:spcPts val="1200"/>
              </a:spcAft>
            </a:pPr>
            <a:r>
              <a:rPr lang="en-US" sz="3600" dirty="0" smtClean="0"/>
              <a:t>Homework 10: Due </a:t>
            </a:r>
            <a:r>
              <a:rPr lang="en-US" sz="3600" dirty="0" smtClean="0">
                <a:solidFill>
                  <a:srgbClr val="FF0000"/>
                </a:solidFill>
              </a:rPr>
              <a:t>Wed Nov 30</a:t>
            </a:r>
            <a:r>
              <a:rPr lang="en-US" sz="3600" dirty="0" smtClean="0"/>
              <a:t>, 11:59pm</a:t>
            </a:r>
          </a:p>
          <a:p>
            <a:r>
              <a:rPr lang="en-US" sz="3600" dirty="0" smtClean="0"/>
              <a:t>Final Contest: Due </a:t>
            </a:r>
            <a:r>
              <a:rPr lang="en-US" sz="3600" dirty="0" smtClean="0">
                <a:solidFill>
                  <a:srgbClr val="FF0000"/>
                </a:solidFill>
              </a:rPr>
              <a:t>Fri Dec </a:t>
            </a:r>
            <a:r>
              <a:rPr lang="en-US" sz="3600" dirty="0" smtClean="0">
                <a:solidFill>
                  <a:srgbClr val="FF0000"/>
                </a:solidFill>
              </a:rPr>
              <a:t>9</a:t>
            </a:r>
            <a:r>
              <a:rPr lang="en-US" sz="3600" dirty="0" smtClean="0"/>
              <a:t>, </a:t>
            </a:r>
            <a:r>
              <a:rPr lang="en-US" sz="3600" dirty="0" smtClean="0"/>
              <a:t>11:59pm</a:t>
            </a:r>
          </a:p>
          <a:p>
            <a:pPr lvl="1">
              <a:spcAft>
                <a:spcPts val="1200"/>
              </a:spcAft>
            </a:pPr>
            <a:r>
              <a:rPr lang="en-US" sz="3200" dirty="0" smtClean="0"/>
              <a:t>Daily rankings starting Sat </a:t>
            </a:r>
            <a:r>
              <a:rPr lang="en-US" sz="3200" dirty="0" smtClean="0"/>
              <a:t>Dec 3</a:t>
            </a:r>
            <a:endParaRPr lang="en-US" sz="3200" dirty="0" smtClean="0"/>
          </a:p>
          <a:p>
            <a:pPr>
              <a:spcAft>
                <a:spcPts val="1200"/>
              </a:spcAft>
            </a:pPr>
            <a:r>
              <a:rPr lang="en-US" sz="3600" dirty="0" smtClean="0"/>
              <a:t>Project 6: Due </a:t>
            </a:r>
            <a:r>
              <a:rPr lang="en-US" sz="3600" dirty="0" smtClean="0">
                <a:solidFill>
                  <a:srgbClr val="FF0000"/>
                </a:solidFill>
              </a:rPr>
              <a:t>Mon Dec 5</a:t>
            </a:r>
            <a:r>
              <a:rPr lang="en-US" sz="3600" dirty="0" smtClean="0"/>
              <a:t>, 5:00pm</a:t>
            </a:r>
          </a:p>
          <a:p>
            <a:pPr>
              <a:spcAft>
                <a:spcPts val="1200"/>
              </a:spcAft>
            </a:pPr>
            <a:r>
              <a:rPr lang="en-US" sz="3600" dirty="0" smtClean="0"/>
              <a:t>Final Exam: Tue Dec 13, 3-6pm</a:t>
            </a:r>
          </a:p>
          <a:p>
            <a:pPr>
              <a:spcAft>
                <a:spcPts val="1200"/>
              </a:spcAft>
            </a:pP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3227817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Spectrograms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26" y="1788684"/>
            <a:ext cx="4318765" cy="425802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419" y="2270632"/>
            <a:ext cx="5824818" cy="473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0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Audio Spectrogram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402182"/>
            <a:ext cx="10515600" cy="2325191"/>
          </a:xfrm>
        </p:spPr>
        <p:txBody>
          <a:bodyPr/>
          <a:lstStyle/>
          <a:p>
            <a:r>
              <a:rPr lang="en-US" dirty="0" smtClean="0"/>
              <a:t>Time on horizontal axis.</a:t>
            </a:r>
          </a:p>
          <a:p>
            <a:r>
              <a:rPr lang="en-US" dirty="0" smtClean="0"/>
              <a:t>Frequency (tone) on vertical axis.</a:t>
            </a:r>
          </a:p>
          <a:p>
            <a:r>
              <a:rPr lang="en-US" dirty="0" smtClean="0"/>
              <a:t>Color is amount of energy in that frequency range.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066800" y="1881017"/>
            <a:ext cx="10058400" cy="2106267"/>
            <a:chOff x="1092926" y="2124528"/>
            <a:chExt cx="10058400" cy="210626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926" y="2124528"/>
              <a:ext cx="10058400" cy="16085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275806" y="3769130"/>
              <a:ext cx="9605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“This is an example of me talking”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42142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Audio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209356"/>
            <a:ext cx="10515600" cy="2518018"/>
          </a:xfrm>
        </p:spPr>
        <p:txBody>
          <a:bodyPr/>
          <a:lstStyle/>
          <a:p>
            <a:r>
              <a:rPr lang="en-US" dirty="0" smtClean="0"/>
              <a:t>A feature is the total energy in a region of the spectrogram.</a:t>
            </a:r>
          </a:p>
          <a:p>
            <a:r>
              <a:rPr lang="en-US" dirty="0" smtClean="0"/>
              <a:t>Humans are less sensitive to higher frequencies.</a:t>
            </a:r>
          </a:p>
          <a:p>
            <a:r>
              <a:rPr lang="en-US" dirty="0" smtClean="0"/>
              <a:t>Usually uniform in time (100/second = 10ms)</a:t>
            </a:r>
          </a:p>
          <a:p>
            <a:pPr lvl="1"/>
            <a:r>
              <a:rPr lang="en-US" sz="2400" dirty="0" smtClean="0"/>
              <a:t>Known as a  </a:t>
            </a:r>
            <a:r>
              <a:rPr lang="en-US" sz="2400" i="1" dirty="0" smtClean="0"/>
              <a:t>frame</a:t>
            </a:r>
            <a:r>
              <a:rPr lang="en-US" sz="2400" dirty="0" smtClean="0"/>
              <a:t>.</a:t>
            </a:r>
            <a:endParaRPr lang="en-US" sz="2400" dirty="0"/>
          </a:p>
          <a:p>
            <a:r>
              <a:rPr lang="en-US" dirty="0" smtClean="0"/>
              <a:t>More like what the ear sends to higher regions in the brain.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66800" y="1903238"/>
            <a:ext cx="10058400" cy="2106267"/>
            <a:chOff x="1092926" y="2124528"/>
            <a:chExt cx="10058400" cy="210626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926" y="2124528"/>
              <a:ext cx="10058400" cy="16085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275806" y="3769130"/>
              <a:ext cx="9605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“This is an example of me talking”</a:t>
              </a:r>
              <a:endParaRPr lang="en-US" sz="2400" dirty="0"/>
            </a:p>
          </p:txBody>
        </p:sp>
      </p:grpSp>
      <p:grpSp>
        <p:nvGrpSpPr>
          <p:cNvPr id="502" name="Group 501"/>
          <p:cNvGrpSpPr/>
          <p:nvPr/>
        </p:nvGrpSpPr>
        <p:grpSpPr>
          <a:xfrm>
            <a:off x="4922955" y="1935942"/>
            <a:ext cx="6103222" cy="1561155"/>
            <a:chOff x="4920342" y="1935942"/>
            <a:chExt cx="6103222" cy="1561155"/>
          </a:xfrm>
        </p:grpSpPr>
        <p:sp>
          <p:nvSpPr>
            <p:cNvPr id="11" name="Rectangle 10"/>
            <p:cNvSpPr/>
            <p:nvPr/>
          </p:nvSpPr>
          <p:spPr>
            <a:xfrm>
              <a:off x="4920342" y="2504614"/>
              <a:ext cx="226423" cy="419166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7" name="Group 236"/>
            <p:cNvGrpSpPr/>
            <p:nvPr/>
          </p:nvGrpSpPr>
          <p:grpSpPr>
            <a:xfrm>
              <a:off x="4926692" y="1935942"/>
              <a:ext cx="226423" cy="1561155"/>
              <a:chOff x="4920342" y="1935942"/>
              <a:chExt cx="226423" cy="1561155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4920342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920342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920342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6" name="Group 235"/>
            <p:cNvGrpSpPr/>
            <p:nvPr/>
          </p:nvGrpSpPr>
          <p:grpSpPr>
            <a:xfrm>
              <a:off x="5152244" y="1935942"/>
              <a:ext cx="226423" cy="1561155"/>
              <a:chOff x="5520798" y="1935942"/>
              <a:chExt cx="226423" cy="1561155"/>
            </a:xfrm>
          </p:grpSpPr>
          <p:sp>
            <p:nvSpPr>
              <p:cNvPr id="232" name="Rectangle 231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3" name="Rectangle 232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4" name="Rectangle 233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5" name="Rectangle 234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8" name="Group 237"/>
            <p:cNvGrpSpPr/>
            <p:nvPr/>
          </p:nvGrpSpPr>
          <p:grpSpPr>
            <a:xfrm>
              <a:off x="5378667" y="1935942"/>
              <a:ext cx="226423" cy="1561155"/>
              <a:chOff x="5520798" y="1935942"/>
              <a:chExt cx="226423" cy="1561155"/>
            </a:xfrm>
          </p:grpSpPr>
          <p:sp>
            <p:nvSpPr>
              <p:cNvPr id="239" name="Rectangle 23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0" name="Rectangle 23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1" name="Rectangle 24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2" name="Rectangle 24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3" name="Group 242"/>
            <p:cNvGrpSpPr/>
            <p:nvPr/>
          </p:nvGrpSpPr>
          <p:grpSpPr>
            <a:xfrm>
              <a:off x="5604219" y="1935942"/>
              <a:ext cx="226423" cy="1561155"/>
              <a:chOff x="5520798" y="1935942"/>
              <a:chExt cx="226423" cy="1561155"/>
            </a:xfrm>
          </p:grpSpPr>
          <p:sp>
            <p:nvSpPr>
              <p:cNvPr id="244" name="Rectangle 24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6" name="Rectangle 24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8" name="Group 247"/>
            <p:cNvGrpSpPr/>
            <p:nvPr/>
          </p:nvGrpSpPr>
          <p:grpSpPr>
            <a:xfrm>
              <a:off x="5830642" y="1935942"/>
              <a:ext cx="226423" cy="1561155"/>
              <a:chOff x="5520798" y="1935942"/>
              <a:chExt cx="226423" cy="1561155"/>
            </a:xfrm>
          </p:grpSpPr>
          <p:sp>
            <p:nvSpPr>
              <p:cNvPr id="249" name="Rectangle 24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2" name="Rectangle 25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3" name="Group 252"/>
            <p:cNvGrpSpPr/>
            <p:nvPr/>
          </p:nvGrpSpPr>
          <p:grpSpPr>
            <a:xfrm>
              <a:off x="6056194" y="1935942"/>
              <a:ext cx="226423" cy="1561155"/>
              <a:chOff x="5520798" y="1935942"/>
              <a:chExt cx="226423" cy="1561155"/>
            </a:xfrm>
          </p:grpSpPr>
          <p:sp>
            <p:nvSpPr>
              <p:cNvPr id="254" name="Rectangle 25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5" name="Rectangle 25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8" name="Group 257"/>
            <p:cNvGrpSpPr/>
            <p:nvPr/>
          </p:nvGrpSpPr>
          <p:grpSpPr>
            <a:xfrm>
              <a:off x="6282617" y="1935942"/>
              <a:ext cx="226423" cy="1561155"/>
              <a:chOff x="5520798" y="1935942"/>
              <a:chExt cx="226423" cy="1561155"/>
            </a:xfrm>
          </p:grpSpPr>
          <p:sp>
            <p:nvSpPr>
              <p:cNvPr id="259" name="Rectangle 25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0" name="Rectangle 25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Rectangle 26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3" name="Group 262"/>
            <p:cNvGrpSpPr/>
            <p:nvPr/>
          </p:nvGrpSpPr>
          <p:grpSpPr>
            <a:xfrm>
              <a:off x="6508169" y="1935942"/>
              <a:ext cx="226423" cy="1561155"/>
              <a:chOff x="5520798" y="1935942"/>
              <a:chExt cx="226423" cy="1561155"/>
            </a:xfrm>
          </p:grpSpPr>
          <p:sp>
            <p:nvSpPr>
              <p:cNvPr id="264" name="Rectangle 26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Rectangle 26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Rectangle 26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7" name="Rectangle 26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8" name="Group 267"/>
            <p:cNvGrpSpPr/>
            <p:nvPr/>
          </p:nvGrpSpPr>
          <p:grpSpPr>
            <a:xfrm>
              <a:off x="6734592" y="1935942"/>
              <a:ext cx="226423" cy="1561155"/>
              <a:chOff x="5520798" y="1935942"/>
              <a:chExt cx="226423" cy="1561155"/>
            </a:xfrm>
          </p:grpSpPr>
          <p:sp>
            <p:nvSpPr>
              <p:cNvPr id="269" name="Rectangle 26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0" name="Rectangle 26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1" name="Rectangle 27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2" name="Rectangle 27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3" name="Group 272"/>
            <p:cNvGrpSpPr/>
            <p:nvPr/>
          </p:nvGrpSpPr>
          <p:grpSpPr>
            <a:xfrm>
              <a:off x="6959273" y="1935942"/>
              <a:ext cx="226423" cy="1561155"/>
              <a:chOff x="5520798" y="1935942"/>
              <a:chExt cx="226423" cy="1561155"/>
            </a:xfrm>
          </p:grpSpPr>
          <p:sp>
            <p:nvSpPr>
              <p:cNvPr id="274" name="Rectangle 27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Rectangle 27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6" name="Rectangle 27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Rectangle 27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8" name="Group 277"/>
            <p:cNvGrpSpPr/>
            <p:nvPr/>
          </p:nvGrpSpPr>
          <p:grpSpPr>
            <a:xfrm>
              <a:off x="7185696" y="1935942"/>
              <a:ext cx="226423" cy="1561155"/>
              <a:chOff x="5520798" y="1935942"/>
              <a:chExt cx="226423" cy="1561155"/>
            </a:xfrm>
          </p:grpSpPr>
          <p:sp>
            <p:nvSpPr>
              <p:cNvPr id="279" name="Rectangle 27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0" name="Rectangle 27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1" name="Rectangle 28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2" name="Rectangle 28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3" name="Group 282"/>
            <p:cNvGrpSpPr/>
            <p:nvPr/>
          </p:nvGrpSpPr>
          <p:grpSpPr>
            <a:xfrm>
              <a:off x="7411248" y="1935942"/>
              <a:ext cx="226423" cy="1561155"/>
              <a:chOff x="5520798" y="1935942"/>
              <a:chExt cx="226423" cy="1561155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Rectangle 28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Rectangle 28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8" name="Group 287"/>
            <p:cNvGrpSpPr/>
            <p:nvPr/>
          </p:nvGrpSpPr>
          <p:grpSpPr>
            <a:xfrm>
              <a:off x="7637671" y="1935942"/>
              <a:ext cx="226423" cy="1561155"/>
              <a:chOff x="5520798" y="1935942"/>
              <a:chExt cx="226423" cy="1561155"/>
            </a:xfrm>
          </p:grpSpPr>
          <p:sp>
            <p:nvSpPr>
              <p:cNvPr id="289" name="Rectangle 28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Rectangle 28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1" name="Rectangle 29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Rectangle 29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3" name="Group 292"/>
            <p:cNvGrpSpPr/>
            <p:nvPr/>
          </p:nvGrpSpPr>
          <p:grpSpPr>
            <a:xfrm>
              <a:off x="7863223" y="1935942"/>
              <a:ext cx="226423" cy="1561155"/>
              <a:chOff x="5520798" y="1935942"/>
              <a:chExt cx="226423" cy="1561155"/>
            </a:xfrm>
          </p:grpSpPr>
          <p:sp>
            <p:nvSpPr>
              <p:cNvPr id="294" name="Rectangle 29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Rectangle 29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Rectangle 29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7" name="Rectangle 29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8" name="Group 297"/>
            <p:cNvGrpSpPr/>
            <p:nvPr/>
          </p:nvGrpSpPr>
          <p:grpSpPr>
            <a:xfrm>
              <a:off x="8089646" y="1935942"/>
              <a:ext cx="226423" cy="1561155"/>
              <a:chOff x="5520798" y="1935942"/>
              <a:chExt cx="226423" cy="1561155"/>
            </a:xfrm>
          </p:grpSpPr>
          <p:sp>
            <p:nvSpPr>
              <p:cNvPr id="299" name="Rectangle 29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Rectangle 29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Rectangle 30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Rectangle 30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3" name="Group 302"/>
            <p:cNvGrpSpPr/>
            <p:nvPr/>
          </p:nvGrpSpPr>
          <p:grpSpPr>
            <a:xfrm>
              <a:off x="8315198" y="1935942"/>
              <a:ext cx="226423" cy="1561155"/>
              <a:chOff x="5520798" y="1935942"/>
              <a:chExt cx="226423" cy="1561155"/>
            </a:xfrm>
          </p:grpSpPr>
          <p:sp>
            <p:nvSpPr>
              <p:cNvPr id="304" name="Rectangle 30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Rectangle 30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Rectangle 30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Rectangle 30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8" name="Group 307"/>
            <p:cNvGrpSpPr/>
            <p:nvPr/>
          </p:nvGrpSpPr>
          <p:grpSpPr>
            <a:xfrm>
              <a:off x="8541621" y="1935942"/>
              <a:ext cx="226423" cy="1561155"/>
              <a:chOff x="5520798" y="1935942"/>
              <a:chExt cx="226423" cy="1561155"/>
            </a:xfrm>
          </p:grpSpPr>
          <p:sp>
            <p:nvSpPr>
              <p:cNvPr id="309" name="Rectangle 30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0" name="Rectangle 30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1" name="Rectangle 31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2" name="Rectangle 31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3" name="Group 312"/>
            <p:cNvGrpSpPr/>
            <p:nvPr/>
          </p:nvGrpSpPr>
          <p:grpSpPr>
            <a:xfrm>
              <a:off x="8766302" y="1935942"/>
              <a:ext cx="226423" cy="1561155"/>
              <a:chOff x="5520798" y="1935942"/>
              <a:chExt cx="226423" cy="1561155"/>
            </a:xfrm>
          </p:grpSpPr>
          <p:sp>
            <p:nvSpPr>
              <p:cNvPr id="314" name="Rectangle 31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5" name="Rectangle 31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6" name="Rectangle 31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Rectangle 31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8" name="Group 317"/>
            <p:cNvGrpSpPr/>
            <p:nvPr/>
          </p:nvGrpSpPr>
          <p:grpSpPr>
            <a:xfrm>
              <a:off x="8992725" y="1935942"/>
              <a:ext cx="226423" cy="1561155"/>
              <a:chOff x="5520798" y="1935942"/>
              <a:chExt cx="226423" cy="1561155"/>
            </a:xfrm>
          </p:grpSpPr>
          <p:sp>
            <p:nvSpPr>
              <p:cNvPr id="319" name="Rectangle 31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0" name="Rectangle 31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1" name="Rectangle 32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2" name="Rectangle 32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3" name="Group 322"/>
            <p:cNvGrpSpPr/>
            <p:nvPr/>
          </p:nvGrpSpPr>
          <p:grpSpPr>
            <a:xfrm>
              <a:off x="9218277" y="1935942"/>
              <a:ext cx="226423" cy="1561155"/>
              <a:chOff x="5520798" y="1935942"/>
              <a:chExt cx="226423" cy="1561155"/>
            </a:xfrm>
          </p:grpSpPr>
          <p:sp>
            <p:nvSpPr>
              <p:cNvPr id="324" name="Rectangle 32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Rectangle 32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6" name="Rectangle 32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7" name="Rectangle 32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8" name="Group 327"/>
            <p:cNvGrpSpPr/>
            <p:nvPr/>
          </p:nvGrpSpPr>
          <p:grpSpPr>
            <a:xfrm>
              <a:off x="9444700" y="1935942"/>
              <a:ext cx="226423" cy="1561155"/>
              <a:chOff x="5520798" y="1935942"/>
              <a:chExt cx="226423" cy="1561155"/>
            </a:xfrm>
          </p:grpSpPr>
          <p:sp>
            <p:nvSpPr>
              <p:cNvPr id="329" name="Rectangle 32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0" name="Rectangle 32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1" name="Rectangle 33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2" name="Rectangle 33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3" name="Group 332"/>
            <p:cNvGrpSpPr/>
            <p:nvPr/>
          </p:nvGrpSpPr>
          <p:grpSpPr>
            <a:xfrm>
              <a:off x="9670252" y="1935942"/>
              <a:ext cx="226423" cy="1561155"/>
              <a:chOff x="5520798" y="1935942"/>
              <a:chExt cx="226423" cy="1561155"/>
            </a:xfrm>
          </p:grpSpPr>
          <p:sp>
            <p:nvSpPr>
              <p:cNvPr id="334" name="Rectangle 33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5" name="Rectangle 33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6" name="Rectangle 33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7" name="Rectangle 33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8" name="Group 337"/>
            <p:cNvGrpSpPr/>
            <p:nvPr/>
          </p:nvGrpSpPr>
          <p:grpSpPr>
            <a:xfrm>
              <a:off x="9896675" y="1935942"/>
              <a:ext cx="226423" cy="1561155"/>
              <a:chOff x="5520798" y="1935942"/>
              <a:chExt cx="226423" cy="1561155"/>
            </a:xfrm>
          </p:grpSpPr>
          <p:sp>
            <p:nvSpPr>
              <p:cNvPr id="339" name="Rectangle 33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0" name="Rectangle 33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" name="Rectangle 34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" name="Rectangle 34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3" name="Group 342"/>
            <p:cNvGrpSpPr/>
            <p:nvPr/>
          </p:nvGrpSpPr>
          <p:grpSpPr>
            <a:xfrm>
              <a:off x="10122227" y="1935942"/>
              <a:ext cx="226423" cy="1561155"/>
              <a:chOff x="5520798" y="1935942"/>
              <a:chExt cx="226423" cy="1561155"/>
            </a:xfrm>
          </p:grpSpPr>
          <p:sp>
            <p:nvSpPr>
              <p:cNvPr id="344" name="Rectangle 34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5" name="Rectangle 34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6" name="Rectangle 34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7" name="Rectangle 34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8" name="Group 347"/>
            <p:cNvGrpSpPr/>
            <p:nvPr/>
          </p:nvGrpSpPr>
          <p:grpSpPr>
            <a:xfrm>
              <a:off x="10348650" y="1935942"/>
              <a:ext cx="226423" cy="1561155"/>
              <a:chOff x="5520798" y="1935942"/>
              <a:chExt cx="226423" cy="1561155"/>
            </a:xfrm>
          </p:grpSpPr>
          <p:sp>
            <p:nvSpPr>
              <p:cNvPr id="349" name="Rectangle 34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0" name="Rectangle 34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1" name="Rectangle 35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2" name="Rectangle 35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3" name="Group 352"/>
            <p:cNvGrpSpPr/>
            <p:nvPr/>
          </p:nvGrpSpPr>
          <p:grpSpPr>
            <a:xfrm>
              <a:off x="10571589" y="1935942"/>
              <a:ext cx="226423" cy="1561155"/>
              <a:chOff x="5520798" y="1935942"/>
              <a:chExt cx="226423" cy="1561155"/>
            </a:xfrm>
          </p:grpSpPr>
          <p:sp>
            <p:nvSpPr>
              <p:cNvPr id="354" name="Rectangle 35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5" name="Rectangle 35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6" name="Rectangle 35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7" name="Rectangle 35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8" name="Group 357"/>
            <p:cNvGrpSpPr/>
            <p:nvPr/>
          </p:nvGrpSpPr>
          <p:grpSpPr>
            <a:xfrm>
              <a:off x="10797141" y="1935942"/>
              <a:ext cx="226423" cy="1561155"/>
              <a:chOff x="5520798" y="1935942"/>
              <a:chExt cx="226423" cy="1561155"/>
            </a:xfrm>
          </p:grpSpPr>
          <p:sp>
            <p:nvSpPr>
              <p:cNvPr id="359" name="Rectangle 358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0" name="Rectangle 359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2" name="Rectangle 361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00" name="Group 499"/>
          <p:cNvGrpSpPr/>
          <p:nvPr/>
        </p:nvGrpSpPr>
        <p:grpSpPr>
          <a:xfrm>
            <a:off x="1081603" y="1935942"/>
            <a:ext cx="3612316" cy="1561155"/>
            <a:chOff x="1081603" y="1935942"/>
            <a:chExt cx="3612316" cy="1561155"/>
          </a:xfrm>
        </p:grpSpPr>
        <p:grpSp>
          <p:nvGrpSpPr>
            <p:cNvPr id="379" name="Group 378"/>
            <p:cNvGrpSpPr/>
            <p:nvPr/>
          </p:nvGrpSpPr>
          <p:grpSpPr>
            <a:xfrm>
              <a:off x="1081603" y="1935942"/>
              <a:ext cx="226423" cy="1561155"/>
              <a:chOff x="5520798" y="1935942"/>
              <a:chExt cx="226423" cy="1561155"/>
            </a:xfrm>
          </p:grpSpPr>
          <p:sp>
            <p:nvSpPr>
              <p:cNvPr id="460" name="Rectangle 459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1" name="Rectangle 460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2" name="Rectangle 461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3" name="Rectangle 462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0" name="Group 379"/>
            <p:cNvGrpSpPr/>
            <p:nvPr/>
          </p:nvGrpSpPr>
          <p:grpSpPr>
            <a:xfrm>
              <a:off x="1307155" y="1935942"/>
              <a:ext cx="226423" cy="1561155"/>
              <a:chOff x="5520798" y="1935942"/>
              <a:chExt cx="226423" cy="1561155"/>
            </a:xfrm>
          </p:grpSpPr>
          <p:sp>
            <p:nvSpPr>
              <p:cNvPr id="456" name="Rectangle 455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7" name="Rectangle 456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8" name="Rectangle 457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9" name="Rectangle 458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1" name="Group 380"/>
            <p:cNvGrpSpPr/>
            <p:nvPr/>
          </p:nvGrpSpPr>
          <p:grpSpPr>
            <a:xfrm>
              <a:off x="1533578" y="1935942"/>
              <a:ext cx="226423" cy="1561155"/>
              <a:chOff x="5520798" y="1935942"/>
              <a:chExt cx="226423" cy="1561155"/>
            </a:xfrm>
          </p:grpSpPr>
          <p:sp>
            <p:nvSpPr>
              <p:cNvPr id="452" name="Rectangle 451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Rectangle 452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Rectangle 453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Rectangle 454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2" name="Group 381"/>
            <p:cNvGrpSpPr/>
            <p:nvPr/>
          </p:nvGrpSpPr>
          <p:grpSpPr>
            <a:xfrm>
              <a:off x="1759130" y="1935942"/>
              <a:ext cx="226423" cy="1561155"/>
              <a:chOff x="5520798" y="1935942"/>
              <a:chExt cx="226423" cy="1561155"/>
            </a:xfrm>
          </p:grpSpPr>
          <p:sp>
            <p:nvSpPr>
              <p:cNvPr id="448" name="Rectangle 447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9" name="Rectangle 448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0" name="Rectangle 449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1" name="Rectangle 450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3" name="Group 382"/>
            <p:cNvGrpSpPr/>
            <p:nvPr/>
          </p:nvGrpSpPr>
          <p:grpSpPr>
            <a:xfrm>
              <a:off x="1985553" y="1935942"/>
              <a:ext cx="226423" cy="1561155"/>
              <a:chOff x="5520798" y="1935942"/>
              <a:chExt cx="226423" cy="1561155"/>
            </a:xfrm>
          </p:grpSpPr>
          <p:sp>
            <p:nvSpPr>
              <p:cNvPr id="444" name="Rectangle 44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5" name="Rectangle 44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6" name="Rectangle 44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7" name="Rectangle 44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4" name="Group 383"/>
            <p:cNvGrpSpPr/>
            <p:nvPr/>
          </p:nvGrpSpPr>
          <p:grpSpPr>
            <a:xfrm>
              <a:off x="2211105" y="1935942"/>
              <a:ext cx="226423" cy="1561155"/>
              <a:chOff x="5520798" y="1935942"/>
              <a:chExt cx="226423" cy="1561155"/>
            </a:xfrm>
          </p:grpSpPr>
          <p:sp>
            <p:nvSpPr>
              <p:cNvPr id="440" name="Rectangle 439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1" name="Rectangle 440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2" name="Rectangle 441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3" name="Rectangle 442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5" name="Group 384"/>
            <p:cNvGrpSpPr/>
            <p:nvPr/>
          </p:nvGrpSpPr>
          <p:grpSpPr>
            <a:xfrm>
              <a:off x="2437528" y="1935942"/>
              <a:ext cx="226423" cy="1561155"/>
              <a:chOff x="5520798" y="1935942"/>
              <a:chExt cx="226423" cy="1561155"/>
            </a:xfrm>
          </p:grpSpPr>
          <p:sp>
            <p:nvSpPr>
              <p:cNvPr id="436" name="Rectangle 435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7" name="Rectangle 436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8" name="Rectangle 437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9" name="Rectangle 438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6" name="Group 385"/>
            <p:cNvGrpSpPr/>
            <p:nvPr/>
          </p:nvGrpSpPr>
          <p:grpSpPr>
            <a:xfrm>
              <a:off x="2662209" y="1935942"/>
              <a:ext cx="226423" cy="1561155"/>
              <a:chOff x="5520798" y="1935942"/>
              <a:chExt cx="226423" cy="1561155"/>
            </a:xfrm>
          </p:grpSpPr>
          <p:sp>
            <p:nvSpPr>
              <p:cNvPr id="432" name="Rectangle 431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3" name="Rectangle 432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4" name="Rectangle 433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5" name="Rectangle 434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7" name="Group 386"/>
            <p:cNvGrpSpPr/>
            <p:nvPr/>
          </p:nvGrpSpPr>
          <p:grpSpPr>
            <a:xfrm>
              <a:off x="2888632" y="1935942"/>
              <a:ext cx="226423" cy="1561155"/>
              <a:chOff x="5520798" y="1935942"/>
              <a:chExt cx="226423" cy="1561155"/>
            </a:xfrm>
          </p:grpSpPr>
          <p:sp>
            <p:nvSpPr>
              <p:cNvPr id="428" name="Rectangle 427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Rectangle 428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0" name="Rectangle 429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1" name="Rectangle 430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8" name="Group 387"/>
            <p:cNvGrpSpPr/>
            <p:nvPr/>
          </p:nvGrpSpPr>
          <p:grpSpPr>
            <a:xfrm>
              <a:off x="3114184" y="1935942"/>
              <a:ext cx="226423" cy="1561155"/>
              <a:chOff x="5520798" y="1935942"/>
              <a:chExt cx="226423" cy="1561155"/>
            </a:xfrm>
          </p:grpSpPr>
          <p:sp>
            <p:nvSpPr>
              <p:cNvPr id="424" name="Rectangle 42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5" name="Rectangle 42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Rectangle 42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Rectangle 42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9" name="Group 388"/>
            <p:cNvGrpSpPr/>
            <p:nvPr/>
          </p:nvGrpSpPr>
          <p:grpSpPr>
            <a:xfrm>
              <a:off x="3340607" y="1935942"/>
              <a:ext cx="226423" cy="1561155"/>
              <a:chOff x="5520798" y="1935942"/>
              <a:chExt cx="226423" cy="1561155"/>
            </a:xfrm>
          </p:grpSpPr>
          <p:sp>
            <p:nvSpPr>
              <p:cNvPr id="420" name="Rectangle 419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1" name="Rectangle 420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2" name="Rectangle 421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3" name="Rectangle 422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0" name="Group 389"/>
            <p:cNvGrpSpPr/>
            <p:nvPr/>
          </p:nvGrpSpPr>
          <p:grpSpPr>
            <a:xfrm>
              <a:off x="3566159" y="1935942"/>
              <a:ext cx="226423" cy="1561155"/>
              <a:chOff x="5520798" y="1935942"/>
              <a:chExt cx="226423" cy="1561155"/>
            </a:xfrm>
          </p:grpSpPr>
          <p:sp>
            <p:nvSpPr>
              <p:cNvPr id="416" name="Rectangle 415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7" name="Rectangle 416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8" name="Rectangle 417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9" name="Rectangle 418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1" name="Group 390"/>
            <p:cNvGrpSpPr/>
            <p:nvPr/>
          </p:nvGrpSpPr>
          <p:grpSpPr>
            <a:xfrm>
              <a:off x="3792582" y="1935942"/>
              <a:ext cx="226423" cy="1561155"/>
              <a:chOff x="5520798" y="1935942"/>
              <a:chExt cx="226423" cy="1561155"/>
            </a:xfrm>
          </p:grpSpPr>
          <p:sp>
            <p:nvSpPr>
              <p:cNvPr id="412" name="Rectangle 411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3" name="Rectangle 412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4" name="Rectangle 413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5" name="Rectangle 414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2" name="Group 391"/>
            <p:cNvGrpSpPr/>
            <p:nvPr/>
          </p:nvGrpSpPr>
          <p:grpSpPr>
            <a:xfrm>
              <a:off x="4018134" y="1935942"/>
              <a:ext cx="226423" cy="1561155"/>
              <a:chOff x="5520798" y="1935942"/>
              <a:chExt cx="226423" cy="1561155"/>
            </a:xfrm>
          </p:grpSpPr>
          <p:sp>
            <p:nvSpPr>
              <p:cNvPr id="408" name="Rectangle 407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9" name="Rectangle 408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0" name="Rectangle 409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1" name="Rectangle 410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3" name="Group 392"/>
            <p:cNvGrpSpPr/>
            <p:nvPr/>
          </p:nvGrpSpPr>
          <p:grpSpPr>
            <a:xfrm>
              <a:off x="4244557" y="1935942"/>
              <a:ext cx="226423" cy="1561155"/>
              <a:chOff x="5520798" y="1935942"/>
              <a:chExt cx="226423" cy="1561155"/>
            </a:xfrm>
          </p:grpSpPr>
          <p:sp>
            <p:nvSpPr>
              <p:cNvPr id="404" name="Rectangle 403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5" name="Rectangle 404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6" name="Rectangle 405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7" name="Rectangle 406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4" name="Group 393"/>
            <p:cNvGrpSpPr/>
            <p:nvPr/>
          </p:nvGrpSpPr>
          <p:grpSpPr>
            <a:xfrm>
              <a:off x="4467496" y="1935942"/>
              <a:ext cx="226423" cy="1561155"/>
              <a:chOff x="5520798" y="1935942"/>
              <a:chExt cx="226423" cy="1561155"/>
            </a:xfrm>
          </p:grpSpPr>
          <p:sp>
            <p:nvSpPr>
              <p:cNvPr id="400" name="Rectangle 399"/>
              <p:cNvSpPr/>
              <p:nvPr/>
            </p:nvSpPr>
            <p:spPr>
              <a:xfrm>
                <a:off x="5520798" y="3258034"/>
                <a:ext cx="226423" cy="23906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1" name="Rectangle 400"/>
              <p:cNvSpPr/>
              <p:nvPr/>
            </p:nvSpPr>
            <p:spPr>
              <a:xfrm>
                <a:off x="5520798" y="2923779"/>
                <a:ext cx="226423" cy="330005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2" name="Rectangle 401"/>
              <p:cNvSpPr/>
              <p:nvPr/>
            </p:nvSpPr>
            <p:spPr>
              <a:xfrm>
                <a:off x="5520798" y="2504614"/>
                <a:ext cx="226423" cy="419166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3" name="Rectangle 402"/>
              <p:cNvSpPr/>
              <p:nvPr/>
            </p:nvSpPr>
            <p:spPr>
              <a:xfrm>
                <a:off x="5520798" y="1935942"/>
                <a:ext cx="226423" cy="568671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98" name="Rectangle 397"/>
          <p:cNvSpPr/>
          <p:nvPr/>
        </p:nvSpPr>
        <p:spPr>
          <a:xfrm>
            <a:off x="4693048" y="2504614"/>
            <a:ext cx="226423" cy="419166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3" name="Group 502"/>
          <p:cNvGrpSpPr/>
          <p:nvPr/>
        </p:nvGrpSpPr>
        <p:grpSpPr>
          <a:xfrm>
            <a:off x="4693048" y="1935942"/>
            <a:ext cx="226423" cy="1561155"/>
            <a:chOff x="4693048" y="1935942"/>
            <a:chExt cx="226423" cy="1561155"/>
          </a:xfrm>
        </p:grpSpPr>
        <p:sp>
          <p:nvSpPr>
            <p:cNvPr id="396" name="Rectangle 395"/>
            <p:cNvSpPr/>
            <p:nvPr/>
          </p:nvSpPr>
          <p:spPr>
            <a:xfrm>
              <a:off x="4693048" y="3258034"/>
              <a:ext cx="226423" cy="239063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Rectangle 396"/>
            <p:cNvSpPr/>
            <p:nvPr/>
          </p:nvSpPr>
          <p:spPr>
            <a:xfrm>
              <a:off x="4693048" y="2923779"/>
              <a:ext cx="226423" cy="330005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Rectangle 398"/>
            <p:cNvSpPr/>
            <p:nvPr/>
          </p:nvSpPr>
          <p:spPr>
            <a:xfrm>
              <a:off x="4693048" y="1935942"/>
              <a:ext cx="226423" cy="568671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6939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29553" y="3025359"/>
            <a:ext cx="101121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What algorithm that you already know could you use to solve this if you had a huge number of examples and lots of compute?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 Simple: Single Word Recognition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0960100" y="0"/>
            <a:ext cx="1231900" cy="1536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68271" y="4044905"/>
            <a:ext cx="6660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</a:rPr>
              <a:t>Hint: It would be naïve to use this algorithm.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99130" y="5681800"/>
            <a:ext cx="8005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</a:rPr>
              <a:t>Hint: How many features are there in each audio file?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29553" y="1922929"/>
            <a:ext cx="101121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Training data are audio files, each </a:t>
            </a:r>
            <a:r>
              <a:rPr lang="en-US" sz="3200" dirty="0"/>
              <a:t>with a single word in it. Is the word “</a:t>
            </a:r>
            <a:r>
              <a:rPr lang="en-US" sz="3200" i="1" dirty="0"/>
              <a:t>zero</a:t>
            </a:r>
            <a:r>
              <a:rPr lang="en-US" sz="3200" dirty="0"/>
              <a:t>” or “</a:t>
            </a:r>
            <a:r>
              <a:rPr lang="en-US" sz="3200" i="1" dirty="0"/>
              <a:t>one</a:t>
            </a:r>
            <a:r>
              <a:rPr lang="en-US" sz="3200" dirty="0"/>
              <a:t>”?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29553" y="4713440"/>
            <a:ext cx="101121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/>
              <a:t>Why would this be terrible if you did not have a huge number of examples?</a:t>
            </a:r>
          </a:p>
        </p:txBody>
      </p:sp>
    </p:spTree>
    <p:extLst>
      <p:ext uri="{BB962C8B-B14F-4D97-AF65-F5344CB8AC3E}">
        <p14:creationId xmlns:p14="http://schemas.microsoft.com/office/powerpoint/2010/main" val="1545190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5" grpId="0"/>
      <p:bldP spid="6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Model Subparts of the Word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491696" y="1912036"/>
            <a:ext cx="604198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189038" algn="l"/>
                <a:tab pos="1881188" algn="l"/>
                <a:tab pos="2562225" algn="l"/>
                <a:tab pos="3197225" algn="l"/>
                <a:tab pos="3937000" algn="l"/>
              </a:tabLst>
            </a:pPr>
            <a:r>
              <a:rPr lang="en-US" sz="2400" dirty="0" smtClean="0"/>
              <a:t>ZERO</a:t>
            </a:r>
            <a:r>
              <a:rPr lang="en-US" sz="2400" dirty="0"/>
              <a:t>	Z	IH	R	</a:t>
            </a:r>
            <a:r>
              <a:rPr lang="en-US" sz="2400" dirty="0" smtClean="0"/>
              <a:t>OW</a:t>
            </a:r>
          </a:p>
          <a:p>
            <a:pPr>
              <a:tabLst>
                <a:tab pos="1189038" algn="l"/>
                <a:tab pos="1881188" algn="l"/>
                <a:tab pos="2562225" algn="l"/>
                <a:tab pos="3197225" algn="l"/>
                <a:tab pos="3937000" algn="l"/>
              </a:tabLst>
            </a:pPr>
            <a:r>
              <a:rPr lang="en-US" sz="2400" dirty="0" smtClean="0"/>
              <a:t>ONE</a:t>
            </a:r>
            <a:r>
              <a:rPr lang="en-US" sz="2400" dirty="0"/>
              <a:t>	W	AH	</a:t>
            </a:r>
            <a:r>
              <a:rPr lang="en-US" sz="2400" dirty="0" smtClean="0"/>
              <a:t>N</a:t>
            </a:r>
          </a:p>
          <a:p>
            <a:pPr>
              <a:tabLst>
                <a:tab pos="1189038" algn="l"/>
                <a:tab pos="1881188" algn="l"/>
                <a:tab pos="2562225" algn="l"/>
                <a:tab pos="3197225" algn="l"/>
                <a:tab pos="3937000" algn="l"/>
              </a:tabLst>
            </a:pPr>
            <a:r>
              <a:rPr lang="en-US" sz="2400" dirty="0" smtClean="0"/>
              <a:t>TWO</a:t>
            </a:r>
            <a:r>
              <a:rPr lang="en-US" sz="2400" dirty="0"/>
              <a:t>	T	</a:t>
            </a:r>
            <a:r>
              <a:rPr lang="en-US" sz="2400" dirty="0" smtClean="0"/>
              <a:t>UW</a:t>
            </a:r>
          </a:p>
          <a:p>
            <a:pPr>
              <a:tabLst>
                <a:tab pos="1189038" algn="l"/>
                <a:tab pos="1881188" algn="l"/>
                <a:tab pos="2562225" algn="l"/>
                <a:tab pos="3197225" algn="l"/>
                <a:tab pos="3937000" algn="l"/>
              </a:tabLst>
            </a:pPr>
            <a:r>
              <a:rPr lang="en-US" sz="2400" dirty="0" smtClean="0"/>
              <a:t>THREE</a:t>
            </a:r>
            <a:r>
              <a:rPr lang="en-US" sz="2400" dirty="0"/>
              <a:t>	TH	R	</a:t>
            </a:r>
            <a:r>
              <a:rPr lang="en-US" sz="2400" dirty="0" smtClean="0"/>
              <a:t>IY</a:t>
            </a:r>
          </a:p>
          <a:p>
            <a:pPr>
              <a:tabLst>
                <a:tab pos="1189038" algn="l"/>
                <a:tab pos="1881188" algn="l"/>
                <a:tab pos="2562225" algn="l"/>
                <a:tab pos="3197225" algn="l"/>
                <a:tab pos="3937000" algn="l"/>
              </a:tabLst>
            </a:pPr>
            <a:r>
              <a:rPr lang="en-US" sz="2400" dirty="0" smtClean="0"/>
              <a:t>FOUR</a:t>
            </a:r>
            <a:r>
              <a:rPr lang="en-US" sz="2400" dirty="0"/>
              <a:t>	F	AO	</a:t>
            </a:r>
            <a:r>
              <a:rPr lang="en-US" sz="2400" dirty="0" smtClean="0"/>
              <a:t>R</a:t>
            </a:r>
          </a:p>
          <a:p>
            <a:pPr>
              <a:tabLst>
                <a:tab pos="1189038" algn="l"/>
                <a:tab pos="1881188" algn="l"/>
                <a:tab pos="2562225" algn="l"/>
                <a:tab pos="3197225" algn="l"/>
                <a:tab pos="3937000" algn="l"/>
              </a:tabLst>
            </a:pPr>
            <a:r>
              <a:rPr lang="en-US" sz="2400" dirty="0" smtClean="0"/>
              <a:t>FIVE</a:t>
            </a:r>
            <a:r>
              <a:rPr lang="en-US" sz="2400" dirty="0"/>
              <a:t>	F	AY	</a:t>
            </a:r>
            <a:r>
              <a:rPr lang="en-US" sz="2400" dirty="0" smtClean="0"/>
              <a:t>V</a:t>
            </a:r>
          </a:p>
          <a:p>
            <a:pPr>
              <a:tabLst>
                <a:tab pos="1189038" algn="l"/>
                <a:tab pos="1881188" algn="l"/>
                <a:tab pos="2562225" algn="l"/>
                <a:tab pos="3197225" algn="l"/>
                <a:tab pos="3937000" algn="l"/>
              </a:tabLst>
            </a:pPr>
            <a:r>
              <a:rPr lang="en-US" sz="2400" dirty="0" smtClean="0"/>
              <a:t>SIX</a:t>
            </a:r>
            <a:r>
              <a:rPr lang="en-US" sz="2400" dirty="0"/>
              <a:t>	S	IH	K	</a:t>
            </a:r>
            <a:r>
              <a:rPr lang="en-US" sz="2400" dirty="0" smtClean="0"/>
              <a:t>S</a:t>
            </a:r>
          </a:p>
          <a:p>
            <a:pPr>
              <a:tabLst>
                <a:tab pos="1189038" algn="l"/>
                <a:tab pos="1881188" algn="l"/>
                <a:tab pos="2562225" algn="l"/>
                <a:tab pos="3197225" algn="l"/>
                <a:tab pos="3937000" algn="l"/>
              </a:tabLst>
            </a:pPr>
            <a:r>
              <a:rPr lang="en-US" sz="2400" dirty="0" smtClean="0"/>
              <a:t>SEVEN</a:t>
            </a:r>
            <a:r>
              <a:rPr lang="en-US" sz="2400" dirty="0"/>
              <a:t>	S	EH	V	AH	</a:t>
            </a:r>
            <a:r>
              <a:rPr lang="en-US" sz="2400" dirty="0" smtClean="0"/>
              <a:t>N</a:t>
            </a:r>
          </a:p>
          <a:p>
            <a:pPr>
              <a:tabLst>
                <a:tab pos="1189038" algn="l"/>
                <a:tab pos="1881188" algn="l"/>
                <a:tab pos="2562225" algn="l"/>
                <a:tab pos="3197225" algn="l"/>
                <a:tab pos="3937000" algn="l"/>
              </a:tabLst>
            </a:pPr>
            <a:r>
              <a:rPr lang="en-US" sz="2400" dirty="0" smtClean="0"/>
              <a:t>EIGHT</a:t>
            </a:r>
            <a:r>
              <a:rPr lang="en-US" sz="2400" dirty="0"/>
              <a:t>	EY	</a:t>
            </a:r>
            <a:r>
              <a:rPr lang="en-US" sz="2400" dirty="0" smtClean="0"/>
              <a:t>T</a:t>
            </a:r>
          </a:p>
          <a:p>
            <a:pPr>
              <a:tabLst>
                <a:tab pos="1189038" algn="l"/>
                <a:tab pos="1881188" algn="l"/>
                <a:tab pos="2562225" algn="l"/>
                <a:tab pos="3197225" algn="l"/>
                <a:tab pos="3937000" algn="l"/>
              </a:tabLst>
            </a:pPr>
            <a:r>
              <a:rPr lang="en-US" sz="2400" dirty="0" smtClean="0"/>
              <a:t>NINE</a:t>
            </a:r>
            <a:r>
              <a:rPr lang="en-US" sz="2400" dirty="0"/>
              <a:t>	N	AY	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28265" y="5919036"/>
            <a:ext cx="81354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Pronunciation Dictionary (e.g. CMUDICT)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5931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Model Subparts of the Word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036" y="1148793"/>
            <a:ext cx="6401926" cy="3573678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3517578" y="2245255"/>
            <a:ext cx="5156843" cy="2152892"/>
            <a:chOff x="3517578" y="2245255"/>
            <a:chExt cx="5156843" cy="2152892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3517578" y="2245256"/>
              <a:ext cx="5156843" cy="2152891"/>
            </a:xfrm>
            <a:prstGeom prst="line">
              <a:avLst/>
            </a:prstGeom>
            <a:ln w="508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10800000" flipH="1">
              <a:off x="3517578" y="2245255"/>
              <a:ext cx="5156843" cy="2152891"/>
            </a:xfrm>
            <a:prstGeom prst="line">
              <a:avLst/>
            </a:prstGeom>
            <a:ln w="508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3831220" y="4722471"/>
            <a:ext cx="4710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C00000"/>
                </a:solidFill>
              </a:rPr>
              <a:t>Too Scary!</a:t>
            </a:r>
          </a:p>
        </p:txBody>
      </p:sp>
    </p:spTree>
    <p:extLst>
      <p:ext uri="{BB962C8B-B14F-4D97-AF65-F5344CB8AC3E}">
        <p14:creationId xmlns:p14="http://schemas.microsoft.com/office/powerpoint/2010/main" val="1552765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 Scary: Weather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992" y="1311503"/>
            <a:ext cx="6404015" cy="31824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03175" y="4208929"/>
            <a:ext cx="61856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Clear for a few days, then cloudy for a few days, then rain for a few days.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77805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Weather Markov Chain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544" y="1618076"/>
            <a:ext cx="4959090" cy="2464426"/>
          </a:xfrm>
          <a:prstGeom prst="rect">
            <a:avLst/>
          </a:prstGeom>
        </p:spPr>
      </p:pic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3085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W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6" name="AutoShape 6"/>
          <p:cNvCxnSpPr>
            <a:cxnSpLocks noChangeShapeType="1"/>
          </p:cNvCxnSpPr>
          <p:nvPr/>
        </p:nvCxnSpPr>
        <p:spPr bwMode="auto">
          <a:xfrm>
            <a:off x="1936965" y="4524936"/>
            <a:ext cx="3715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13941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W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32229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W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3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" name="AutoShape 9"/>
          <p:cNvCxnSpPr>
            <a:cxnSpLocks noChangeShapeType="1"/>
          </p:cNvCxnSpPr>
          <p:nvPr/>
        </p:nvCxnSpPr>
        <p:spPr bwMode="auto">
          <a:xfrm>
            <a:off x="3765765" y="4524936"/>
            <a:ext cx="3715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0" name="AutoShape 10"/>
          <p:cNvCxnSpPr>
            <a:cxnSpLocks noChangeShapeType="1"/>
          </p:cNvCxnSpPr>
          <p:nvPr/>
        </p:nvCxnSpPr>
        <p:spPr bwMode="auto">
          <a:xfrm>
            <a:off x="2851365" y="4524936"/>
            <a:ext cx="3715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41373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W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4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2" name="AutoShape 12"/>
          <p:cNvCxnSpPr>
            <a:cxnSpLocks noChangeShapeType="1"/>
          </p:cNvCxnSpPr>
          <p:nvPr/>
        </p:nvCxnSpPr>
        <p:spPr bwMode="auto">
          <a:xfrm>
            <a:off x="4680165" y="4519893"/>
            <a:ext cx="8287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dash"/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55089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err="1" smtClean="0">
                <a:latin typeface="Times New Roman" pitchFamily="18" charset="0"/>
                <a:cs typeface="Times New Roman" pitchFamily="18" charset="0"/>
              </a:rPr>
              <a:t>W</a:t>
            </a:r>
            <a:r>
              <a:rPr lang="en-US" sz="2400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47965" y="2732713"/>
            <a:ext cx="47602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Transition Graph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7247965" y="4180766"/>
            <a:ext cx="47602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Bayes’ Net (Markov Chain)</a:t>
            </a:r>
            <a:endParaRPr lang="en-US" sz="3200" dirty="0"/>
          </a:p>
          <a:p>
            <a:r>
              <a:rPr lang="en-US" sz="3200" i="1" dirty="0" smtClean="0"/>
              <a:t>n</a:t>
            </a:r>
            <a:r>
              <a:rPr lang="en-US" sz="3200" dirty="0" smtClean="0"/>
              <a:t> Days of Weather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39493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Weather Hidden Markov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544" y="1618076"/>
            <a:ext cx="4959090" cy="2464426"/>
          </a:xfrm>
          <a:prstGeom prst="rect">
            <a:avLst/>
          </a:prstGeom>
        </p:spPr>
      </p:pic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3085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W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6" name="AutoShape 6"/>
          <p:cNvCxnSpPr>
            <a:cxnSpLocks noChangeShapeType="1"/>
          </p:cNvCxnSpPr>
          <p:nvPr/>
        </p:nvCxnSpPr>
        <p:spPr bwMode="auto">
          <a:xfrm>
            <a:off x="1936965" y="4524936"/>
            <a:ext cx="3715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13941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W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32229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W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3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" name="AutoShape 9"/>
          <p:cNvCxnSpPr>
            <a:cxnSpLocks noChangeShapeType="1"/>
          </p:cNvCxnSpPr>
          <p:nvPr/>
        </p:nvCxnSpPr>
        <p:spPr bwMode="auto">
          <a:xfrm>
            <a:off x="3765765" y="4524936"/>
            <a:ext cx="3715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0" name="AutoShape 10"/>
          <p:cNvCxnSpPr>
            <a:cxnSpLocks noChangeShapeType="1"/>
          </p:cNvCxnSpPr>
          <p:nvPr/>
        </p:nvCxnSpPr>
        <p:spPr bwMode="auto">
          <a:xfrm>
            <a:off x="2851365" y="4524936"/>
            <a:ext cx="3715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41373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W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4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2" name="AutoShape 12"/>
          <p:cNvCxnSpPr>
            <a:cxnSpLocks noChangeShapeType="1"/>
          </p:cNvCxnSpPr>
          <p:nvPr/>
        </p:nvCxnSpPr>
        <p:spPr bwMode="auto">
          <a:xfrm>
            <a:off x="4680165" y="4519893"/>
            <a:ext cx="8287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dash"/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55089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err="1" smtClean="0">
                <a:latin typeface="Times New Roman" pitchFamily="18" charset="0"/>
                <a:cs typeface="Times New Roman" pitchFamily="18" charset="0"/>
              </a:rPr>
              <a:t>W</a:t>
            </a:r>
            <a:r>
              <a:rPr lang="en-US" sz="2400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47965" y="2732713"/>
            <a:ext cx="47602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Transition Graph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7247965" y="4180766"/>
            <a:ext cx="47602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Bayes’ Net (HMM)</a:t>
            </a:r>
            <a:endParaRPr lang="en-US" sz="3200" dirty="0"/>
          </a:p>
          <a:p>
            <a:r>
              <a:rPr lang="en-US" sz="3200" i="1" dirty="0" smtClean="0"/>
              <a:t>n</a:t>
            </a:r>
            <a:r>
              <a:rPr lang="en-US" sz="3200" dirty="0" smtClean="0"/>
              <a:t> Days of Weather</a:t>
            </a:r>
            <a:endParaRPr lang="en-US" sz="3200" dirty="0"/>
          </a:p>
        </p:txBody>
      </p:sp>
      <p:cxnSp>
        <p:nvCxnSpPr>
          <p:cNvPr id="16" name="AutoShape 7"/>
          <p:cNvCxnSpPr>
            <a:cxnSpLocks noChangeShapeType="1"/>
          </p:cNvCxnSpPr>
          <p:nvPr/>
        </p:nvCxnSpPr>
        <p:spPr bwMode="auto">
          <a:xfrm>
            <a:off x="2584665" y="4816341"/>
            <a:ext cx="0" cy="5048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7" name="Oval 8"/>
          <p:cNvSpPr>
            <a:spLocks noChangeArrowheads="1"/>
          </p:cNvSpPr>
          <p:nvPr/>
        </p:nvSpPr>
        <p:spPr bwMode="auto">
          <a:xfrm>
            <a:off x="1403565" y="5335453"/>
            <a:ext cx="533400" cy="53340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>
                <a:latin typeface="Calibri"/>
                <a:cs typeface="Calibri"/>
              </a:rPr>
              <a:t>E</a:t>
            </a:r>
            <a:r>
              <a:rPr lang="en-US" sz="2400" baseline="-25000">
                <a:latin typeface="Calibri"/>
                <a:cs typeface="Calibri"/>
              </a:rPr>
              <a:t>1</a:t>
            </a:r>
          </a:p>
        </p:txBody>
      </p:sp>
      <p:cxnSp>
        <p:nvCxnSpPr>
          <p:cNvPr id="18" name="AutoShape 11"/>
          <p:cNvCxnSpPr>
            <a:cxnSpLocks noChangeShapeType="1"/>
          </p:cNvCxnSpPr>
          <p:nvPr/>
        </p:nvCxnSpPr>
        <p:spPr bwMode="auto">
          <a:xfrm>
            <a:off x="1670265" y="4816341"/>
            <a:ext cx="0" cy="5048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9" name="Oval 17"/>
          <p:cNvSpPr>
            <a:spLocks noChangeArrowheads="1"/>
          </p:cNvSpPr>
          <p:nvPr/>
        </p:nvSpPr>
        <p:spPr bwMode="auto">
          <a:xfrm>
            <a:off x="2317965" y="5335453"/>
            <a:ext cx="533400" cy="53340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>
                <a:latin typeface="Calibri"/>
                <a:cs typeface="Calibri"/>
              </a:rPr>
              <a:t>E</a:t>
            </a:r>
            <a:r>
              <a:rPr lang="en-US" sz="2400" baseline="-25000" dirty="0">
                <a:latin typeface="Calibri"/>
                <a:cs typeface="Calibri"/>
              </a:rPr>
              <a:t>2</a:t>
            </a:r>
          </a:p>
        </p:txBody>
      </p:sp>
      <p:sp>
        <p:nvSpPr>
          <p:cNvPr id="20" name="Oval 18"/>
          <p:cNvSpPr>
            <a:spLocks noChangeArrowheads="1"/>
          </p:cNvSpPr>
          <p:nvPr/>
        </p:nvSpPr>
        <p:spPr bwMode="auto">
          <a:xfrm>
            <a:off x="3232365" y="5335453"/>
            <a:ext cx="533400" cy="53340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>
                <a:latin typeface="Calibri"/>
                <a:cs typeface="Calibri"/>
              </a:rPr>
              <a:t>E</a:t>
            </a:r>
            <a:r>
              <a:rPr lang="en-US" sz="2400" baseline="-25000">
                <a:latin typeface="Calibri"/>
                <a:cs typeface="Calibri"/>
              </a:rPr>
              <a:t>3</a:t>
            </a:r>
          </a:p>
        </p:txBody>
      </p:sp>
      <p:sp>
        <p:nvSpPr>
          <p:cNvPr id="21" name="Oval 19"/>
          <p:cNvSpPr>
            <a:spLocks noChangeArrowheads="1"/>
          </p:cNvSpPr>
          <p:nvPr/>
        </p:nvSpPr>
        <p:spPr bwMode="auto">
          <a:xfrm>
            <a:off x="4146765" y="5335453"/>
            <a:ext cx="533400" cy="53340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>
                <a:latin typeface="Calibri"/>
                <a:cs typeface="Calibri"/>
              </a:rPr>
              <a:t>E</a:t>
            </a:r>
            <a:r>
              <a:rPr lang="en-US" sz="2400" baseline="-25000">
                <a:latin typeface="Calibri"/>
                <a:cs typeface="Calibri"/>
              </a:rPr>
              <a:t>4</a:t>
            </a:r>
          </a:p>
        </p:txBody>
      </p:sp>
      <p:cxnSp>
        <p:nvCxnSpPr>
          <p:cNvPr id="22" name="AutoShape 21"/>
          <p:cNvCxnSpPr>
            <a:cxnSpLocks noChangeShapeType="1"/>
          </p:cNvCxnSpPr>
          <p:nvPr/>
        </p:nvCxnSpPr>
        <p:spPr bwMode="auto">
          <a:xfrm>
            <a:off x="3499065" y="4816341"/>
            <a:ext cx="0" cy="5048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3" name="AutoShape 22"/>
          <p:cNvCxnSpPr>
            <a:cxnSpLocks noChangeShapeType="1"/>
          </p:cNvCxnSpPr>
          <p:nvPr/>
        </p:nvCxnSpPr>
        <p:spPr bwMode="auto">
          <a:xfrm>
            <a:off x="4413465" y="4816341"/>
            <a:ext cx="0" cy="5048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27" name="Oval 19"/>
          <p:cNvSpPr>
            <a:spLocks noChangeArrowheads="1"/>
          </p:cNvSpPr>
          <p:nvPr/>
        </p:nvSpPr>
        <p:spPr bwMode="auto">
          <a:xfrm>
            <a:off x="5508923" y="5321166"/>
            <a:ext cx="533400" cy="53340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err="1" smtClean="0">
                <a:latin typeface="Calibri"/>
                <a:cs typeface="Calibri"/>
              </a:rPr>
              <a:t>E</a:t>
            </a:r>
            <a:r>
              <a:rPr lang="en-US" sz="2400" baseline="-25000" dirty="0" err="1" smtClean="0">
                <a:latin typeface="Calibri"/>
                <a:cs typeface="Calibri"/>
              </a:rPr>
              <a:t>n</a:t>
            </a:r>
            <a:endParaRPr lang="en-US" sz="2400" baseline="-25000" dirty="0">
              <a:latin typeface="Calibri"/>
              <a:cs typeface="Calibri"/>
            </a:endParaRPr>
          </a:p>
        </p:txBody>
      </p:sp>
      <p:cxnSp>
        <p:nvCxnSpPr>
          <p:cNvPr id="28" name="AutoShape 22"/>
          <p:cNvCxnSpPr>
            <a:cxnSpLocks noChangeShapeType="1"/>
          </p:cNvCxnSpPr>
          <p:nvPr/>
        </p:nvCxnSpPr>
        <p:spPr bwMode="auto">
          <a:xfrm>
            <a:off x="5775623" y="4802054"/>
            <a:ext cx="0" cy="5048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02581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“One” Hidden Markov Model</a:t>
            </a:r>
            <a:endParaRPr lang="en-US" dirty="0"/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3085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q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6" name="AutoShape 6"/>
          <p:cNvCxnSpPr>
            <a:cxnSpLocks noChangeShapeType="1"/>
          </p:cNvCxnSpPr>
          <p:nvPr/>
        </p:nvCxnSpPr>
        <p:spPr bwMode="auto">
          <a:xfrm>
            <a:off x="1936965" y="4524936"/>
            <a:ext cx="3715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13941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>
                <a:latin typeface="Times New Roman" pitchFamily="18" charset="0"/>
                <a:cs typeface="Times New Roman" pitchFamily="18" charset="0"/>
              </a:rPr>
              <a:t>q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32229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q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3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" name="AutoShape 9"/>
          <p:cNvCxnSpPr>
            <a:cxnSpLocks noChangeShapeType="1"/>
          </p:cNvCxnSpPr>
          <p:nvPr/>
        </p:nvCxnSpPr>
        <p:spPr bwMode="auto">
          <a:xfrm>
            <a:off x="3765765" y="4524936"/>
            <a:ext cx="3715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0" name="AutoShape 10"/>
          <p:cNvCxnSpPr>
            <a:cxnSpLocks noChangeShapeType="1"/>
          </p:cNvCxnSpPr>
          <p:nvPr/>
        </p:nvCxnSpPr>
        <p:spPr bwMode="auto">
          <a:xfrm>
            <a:off x="2851365" y="4524936"/>
            <a:ext cx="3715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41373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q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4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2" name="AutoShape 12"/>
          <p:cNvCxnSpPr>
            <a:cxnSpLocks noChangeShapeType="1"/>
          </p:cNvCxnSpPr>
          <p:nvPr/>
        </p:nvCxnSpPr>
        <p:spPr bwMode="auto">
          <a:xfrm>
            <a:off x="4680165" y="4519893"/>
            <a:ext cx="828758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prstDash val="dash"/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5508923" y="4258236"/>
            <a:ext cx="542842" cy="5334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err="1" smtClean="0">
                <a:latin typeface="Times New Roman" pitchFamily="18" charset="0"/>
                <a:cs typeface="Times New Roman" pitchFamily="18" charset="0"/>
              </a:rPr>
              <a:t>q</a:t>
            </a:r>
            <a:r>
              <a:rPr lang="en-US" sz="2400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endParaRPr lang="en-US" sz="24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47965" y="2732713"/>
            <a:ext cx="47602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Transition Graph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7247965" y="4180766"/>
            <a:ext cx="47602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Bayes’ Net (HMM)</a:t>
            </a:r>
            <a:endParaRPr lang="en-US" sz="3200" dirty="0"/>
          </a:p>
          <a:p>
            <a:r>
              <a:rPr lang="en-US" sz="3200" i="1" dirty="0" smtClean="0"/>
              <a:t>n</a:t>
            </a:r>
            <a:r>
              <a:rPr lang="en-US" sz="3200" dirty="0" smtClean="0"/>
              <a:t> Frames of Acoustics</a:t>
            </a:r>
            <a:endParaRPr lang="en-US" sz="3200" dirty="0"/>
          </a:p>
        </p:txBody>
      </p:sp>
      <p:cxnSp>
        <p:nvCxnSpPr>
          <p:cNvPr id="16" name="AutoShape 7"/>
          <p:cNvCxnSpPr>
            <a:cxnSpLocks noChangeShapeType="1"/>
          </p:cNvCxnSpPr>
          <p:nvPr/>
        </p:nvCxnSpPr>
        <p:spPr bwMode="auto">
          <a:xfrm>
            <a:off x="2584665" y="4816341"/>
            <a:ext cx="0" cy="5048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7" name="Oval 8"/>
          <p:cNvSpPr>
            <a:spLocks noChangeArrowheads="1"/>
          </p:cNvSpPr>
          <p:nvPr/>
        </p:nvSpPr>
        <p:spPr bwMode="auto">
          <a:xfrm>
            <a:off x="1403565" y="5335453"/>
            <a:ext cx="533400" cy="53340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Calibri"/>
                <a:cs typeface="Calibri"/>
              </a:rPr>
              <a:t>X</a:t>
            </a:r>
            <a:r>
              <a:rPr lang="en-US" sz="2400" baseline="-25000" dirty="0" smtClean="0">
                <a:latin typeface="Calibri"/>
                <a:cs typeface="Calibri"/>
              </a:rPr>
              <a:t>1</a:t>
            </a:r>
            <a:endParaRPr lang="en-US" sz="2400" baseline="-25000" dirty="0">
              <a:latin typeface="Calibri"/>
              <a:cs typeface="Calibri"/>
            </a:endParaRPr>
          </a:p>
        </p:txBody>
      </p:sp>
      <p:cxnSp>
        <p:nvCxnSpPr>
          <p:cNvPr id="18" name="AutoShape 11"/>
          <p:cNvCxnSpPr>
            <a:cxnSpLocks noChangeShapeType="1"/>
          </p:cNvCxnSpPr>
          <p:nvPr/>
        </p:nvCxnSpPr>
        <p:spPr bwMode="auto">
          <a:xfrm>
            <a:off x="1670265" y="4816341"/>
            <a:ext cx="0" cy="5048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9" name="Oval 17"/>
          <p:cNvSpPr>
            <a:spLocks noChangeArrowheads="1"/>
          </p:cNvSpPr>
          <p:nvPr/>
        </p:nvSpPr>
        <p:spPr bwMode="auto">
          <a:xfrm>
            <a:off x="2317965" y="5335453"/>
            <a:ext cx="533400" cy="53340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Calibri"/>
                <a:cs typeface="Calibri"/>
              </a:rPr>
              <a:t>X</a:t>
            </a:r>
            <a:r>
              <a:rPr lang="en-US" sz="2400" baseline="-25000" dirty="0" smtClean="0">
                <a:latin typeface="Calibri"/>
                <a:cs typeface="Calibri"/>
              </a:rPr>
              <a:t>2</a:t>
            </a:r>
            <a:endParaRPr lang="en-US" sz="2400" baseline="-25000" dirty="0">
              <a:latin typeface="Calibri"/>
              <a:cs typeface="Calibri"/>
            </a:endParaRPr>
          </a:p>
        </p:txBody>
      </p:sp>
      <p:sp>
        <p:nvSpPr>
          <p:cNvPr id="20" name="Oval 18"/>
          <p:cNvSpPr>
            <a:spLocks noChangeArrowheads="1"/>
          </p:cNvSpPr>
          <p:nvPr/>
        </p:nvSpPr>
        <p:spPr bwMode="auto">
          <a:xfrm>
            <a:off x="3232365" y="5335453"/>
            <a:ext cx="533400" cy="53340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Calibri"/>
                <a:cs typeface="Calibri"/>
              </a:rPr>
              <a:t>X</a:t>
            </a:r>
            <a:r>
              <a:rPr lang="en-US" sz="2400" baseline="-25000" dirty="0" smtClean="0">
                <a:latin typeface="Calibri"/>
                <a:cs typeface="Calibri"/>
              </a:rPr>
              <a:t>3</a:t>
            </a:r>
            <a:endParaRPr lang="en-US" sz="2400" baseline="-25000" dirty="0">
              <a:latin typeface="Calibri"/>
              <a:cs typeface="Calibri"/>
            </a:endParaRPr>
          </a:p>
        </p:txBody>
      </p:sp>
      <p:sp>
        <p:nvSpPr>
          <p:cNvPr id="21" name="Oval 19"/>
          <p:cNvSpPr>
            <a:spLocks noChangeArrowheads="1"/>
          </p:cNvSpPr>
          <p:nvPr/>
        </p:nvSpPr>
        <p:spPr bwMode="auto">
          <a:xfrm>
            <a:off x="4146765" y="5335453"/>
            <a:ext cx="533400" cy="53340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smtClean="0">
                <a:latin typeface="Calibri"/>
                <a:cs typeface="Calibri"/>
              </a:rPr>
              <a:t>X</a:t>
            </a:r>
            <a:r>
              <a:rPr lang="en-US" sz="2400" baseline="-25000" dirty="0" smtClean="0">
                <a:latin typeface="Calibri"/>
                <a:cs typeface="Calibri"/>
              </a:rPr>
              <a:t>4</a:t>
            </a:r>
            <a:endParaRPr lang="en-US" sz="2400" baseline="-25000" dirty="0">
              <a:latin typeface="Calibri"/>
              <a:cs typeface="Calibri"/>
            </a:endParaRPr>
          </a:p>
        </p:txBody>
      </p:sp>
      <p:cxnSp>
        <p:nvCxnSpPr>
          <p:cNvPr id="22" name="AutoShape 21"/>
          <p:cNvCxnSpPr>
            <a:cxnSpLocks noChangeShapeType="1"/>
          </p:cNvCxnSpPr>
          <p:nvPr/>
        </p:nvCxnSpPr>
        <p:spPr bwMode="auto">
          <a:xfrm>
            <a:off x="3499065" y="4816341"/>
            <a:ext cx="0" cy="5048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3" name="AutoShape 22"/>
          <p:cNvCxnSpPr>
            <a:cxnSpLocks noChangeShapeType="1"/>
          </p:cNvCxnSpPr>
          <p:nvPr/>
        </p:nvCxnSpPr>
        <p:spPr bwMode="auto">
          <a:xfrm>
            <a:off x="4413465" y="4816341"/>
            <a:ext cx="0" cy="5048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27" name="Oval 19"/>
          <p:cNvSpPr>
            <a:spLocks noChangeArrowheads="1"/>
          </p:cNvSpPr>
          <p:nvPr/>
        </p:nvSpPr>
        <p:spPr bwMode="auto">
          <a:xfrm>
            <a:off x="5508923" y="5321166"/>
            <a:ext cx="533400" cy="533400"/>
          </a:xfrm>
          <a:prstGeom prst="ellipse">
            <a:avLst/>
          </a:prstGeom>
          <a:solidFill>
            <a:schemeClr val="bg2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 i="1" dirty="0" err="1" smtClean="0">
                <a:latin typeface="Calibri"/>
                <a:cs typeface="Calibri"/>
              </a:rPr>
              <a:t>X</a:t>
            </a:r>
            <a:r>
              <a:rPr lang="en-US" sz="2400" baseline="-25000" dirty="0" err="1" smtClean="0">
                <a:latin typeface="Calibri"/>
                <a:cs typeface="Calibri"/>
              </a:rPr>
              <a:t>n</a:t>
            </a:r>
            <a:endParaRPr lang="en-US" sz="2400" baseline="-25000" dirty="0">
              <a:latin typeface="Calibri"/>
              <a:cs typeface="Calibri"/>
            </a:endParaRPr>
          </a:p>
        </p:txBody>
      </p:sp>
      <p:cxnSp>
        <p:nvCxnSpPr>
          <p:cNvPr id="28" name="AutoShape 22"/>
          <p:cNvCxnSpPr>
            <a:cxnSpLocks noChangeShapeType="1"/>
          </p:cNvCxnSpPr>
          <p:nvPr/>
        </p:nvCxnSpPr>
        <p:spPr bwMode="auto">
          <a:xfrm>
            <a:off x="5775623" y="4802054"/>
            <a:ext cx="0" cy="5048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028" y="1196820"/>
            <a:ext cx="5345474" cy="298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12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Speech Recognition</a:t>
            </a:r>
            <a:br>
              <a:rPr lang="en-US" dirty="0" smtClean="0"/>
            </a:br>
            <a:r>
              <a:rPr lang="en-US" sz="4800" dirty="0" smtClean="0"/>
              <a:t>A CS188 Perspective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72967"/>
            <a:ext cx="9144000" cy="1655762"/>
          </a:xfrm>
        </p:spPr>
        <p:txBody>
          <a:bodyPr/>
          <a:lstStyle/>
          <a:p>
            <a:r>
              <a:rPr lang="en-US" dirty="0" smtClean="0"/>
              <a:t>Adam </a:t>
            </a:r>
            <a:r>
              <a:rPr lang="en-US" dirty="0" err="1" smtClean="0"/>
              <a:t>Janin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91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582839" y="3415585"/>
            <a:ext cx="7026322" cy="3092792"/>
            <a:chOff x="1394123" y="1196820"/>
            <a:chExt cx="10614101" cy="4672033"/>
          </a:xfrm>
        </p:grpSpPr>
        <p:sp>
          <p:nvSpPr>
            <p:cNvPr id="3" name="Oval 5"/>
            <p:cNvSpPr>
              <a:spLocks noChangeArrowheads="1"/>
            </p:cNvSpPr>
            <p:nvPr/>
          </p:nvSpPr>
          <p:spPr bwMode="auto">
            <a:xfrm>
              <a:off x="2308523" y="4258236"/>
              <a:ext cx="542842" cy="5334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Times New Roman" pitchFamily="18" charset="0"/>
                  <a:cs typeface="Times New Roman" pitchFamily="18" charset="0"/>
                </a:rPr>
                <a:t>q</a:t>
              </a:r>
              <a:r>
                <a:rPr lang="en-US" sz="2400" baseline="-25000" dirty="0" smtClean="0">
                  <a:latin typeface="Times New Roman" pitchFamily="18" charset="0"/>
                  <a:cs typeface="Times New Roman" pitchFamily="18" charset="0"/>
                </a:rPr>
                <a:t>2</a:t>
              </a:r>
              <a:endParaRPr lang="en-US" sz="2400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4" name="AutoShape 6"/>
            <p:cNvCxnSpPr>
              <a:cxnSpLocks noChangeShapeType="1"/>
            </p:cNvCxnSpPr>
            <p:nvPr/>
          </p:nvCxnSpPr>
          <p:spPr bwMode="auto">
            <a:xfrm>
              <a:off x="1936965" y="4524936"/>
              <a:ext cx="371558" cy="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" name="Oval 7"/>
            <p:cNvSpPr>
              <a:spLocks noChangeArrowheads="1"/>
            </p:cNvSpPr>
            <p:nvPr/>
          </p:nvSpPr>
          <p:spPr bwMode="auto">
            <a:xfrm>
              <a:off x="1394123" y="4258236"/>
              <a:ext cx="542842" cy="5334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>
                  <a:latin typeface="Times New Roman" pitchFamily="18" charset="0"/>
                  <a:cs typeface="Times New Roman" pitchFamily="18" charset="0"/>
                </a:rPr>
                <a:t>q</a:t>
              </a:r>
              <a:r>
                <a:rPr lang="en-US" sz="2400" baseline="-25000" dirty="0" smtClean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en-US" sz="2400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6" name="Oval 8"/>
            <p:cNvSpPr>
              <a:spLocks noChangeArrowheads="1"/>
            </p:cNvSpPr>
            <p:nvPr/>
          </p:nvSpPr>
          <p:spPr bwMode="auto">
            <a:xfrm>
              <a:off x="3222923" y="4258236"/>
              <a:ext cx="542842" cy="5334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Times New Roman" pitchFamily="18" charset="0"/>
                  <a:cs typeface="Times New Roman" pitchFamily="18" charset="0"/>
                </a:rPr>
                <a:t>q</a:t>
              </a:r>
              <a:r>
                <a:rPr lang="en-US" sz="2400" baseline="-25000" dirty="0" smtClean="0">
                  <a:latin typeface="Times New Roman" pitchFamily="18" charset="0"/>
                  <a:cs typeface="Times New Roman" pitchFamily="18" charset="0"/>
                </a:rPr>
                <a:t>3</a:t>
              </a:r>
              <a:endParaRPr lang="en-US" sz="2400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7" name="AutoShape 9"/>
            <p:cNvCxnSpPr>
              <a:cxnSpLocks noChangeShapeType="1"/>
            </p:cNvCxnSpPr>
            <p:nvPr/>
          </p:nvCxnSpPr>
          <p:spPr bwMode="auto">
            <a:xfrm>
              <a:off x="3765765" y="4524936"/>
              <a:ext cx="371558" cy="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" name="AutoShape 10"/>
            <p:cNvCxnSpPr>
              <a:cxnSpLocks noChangeShapeType="1"/>
            </p:cNvCxnSpPr>
            <p:nvPr/>
          </p:nvCxnSpPr>
          <p:spPr bwMode="auto">
            <a:xfrm>
              <a:off x="2851365" y="4524936"/>
              <a:ext cx="371558" cy="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Oval 11"/>
            <p:cNvSpPr>
              <a:spLocks noChangeArrowheads="1"/>
            </p:cNvSpPr>
            <p:nvPr/>
          </p:nvSpPr>
          <p:spPr bwMode="auto">
            <a:xfrm>
              <a:off x="4137323" y="4258236"/>
              <a:ext cx="542842" cy="5334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Times New Roman" pitchFamily="18" charset="0"/>
                  <a:cs typeface="Times New Roman" pitchFamily="18" charset="0"/>
                </a:rPr>
                <a:t>q</a:t>
              </a:r>
              <a:r>
                <a:rPr lang="en-US" sz="2400" baseline="-25000" dirty="0" smtClean="0">
                  <a:latin typeface="Times New Roman" pitchFamily="18" charset="0"/>
                  <a:cs typeface="Times New Roman" pitchFamily="18" charset="0"/>
                </a:rPr>
                <a:t>4</a:t>
              </a:r>
              <a:endParaRPr lang="en-US" sz="2400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10" name="AutoShape 12"/>
            <p:cNvCxnSpPr>
              <a:cxnSpLocks noChangeShapeType="1"/>
            </p:cNvCxnSpPr>
            <p:nvPr/>
          </p:nvCxnSpPr>
          <p:spPr bwMode="auto">
            <a:xfrm>
              <a:off x="4680165" y="4519893"/>
              <a:ext cx="828758" cy="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" name="Oval 11"/>
            <p:cNvSpPr>
              <a:spLocks noChangeArrowheads="1"/>
            </p:cNvSpPr>
            <p:nvPr/>
          </p:nvSpPr>
          <p:spPr bwMode="auto">
            <a:xfrm>
              <a:off x="5508923" y="4258236"/>
              <a:ext cx="542842" cy="5334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err="1" smtClean="0">
                  <a:latin typeface="Times New Roman" pitchFamily="18" charset="0"/>
                  <a:cs typeface="Times New Roman" pitchFamily="18" charset="0"/>
                </a:rPr>
                <a:t>q</a:t>
              </a:r>
              <a:r>
                <a:rPr lang="en-US" sz="2400" baseline="-25000" dirty="0" err="1" smtClean="0">
                  <a:latin typeface="Times New Roman" pitchFamily="18" charset="0"/>
                  <a:cs typeface="Times New Roman" pitchFamily="18" charset="0"/>
                </a:rPr>
                <a:t>n</a:t>
              </a:r>
              <a:endParaRPr lang="en-US" sz="2400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47965" y="2732713"/>
              <a:ext cx="4760259" cy="697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Transition Graph</a:t>
              </a:r>
              <a:endParaRPr lang="en-US" sz="24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247965" y="4180766"/>
              <a:ext cx="4760259" cy="1255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Bayes’ Net (HMM)</a:t>
              </a:r>
              <a:endParaRPr lang="en-US" sz="2400" dirty="0"/>
            </a:p>
            <a:p>
              <a:r>
                <a:rPr lang="en-US" sz="2400" i="1" dirty="0" smtClean="0"/>
                <a:t>n</a:t>
              </a:r>
              <a:r>
                <a:rPr lang="en-US" sz="2400" dirty="0" smtClean="0"/>
                <a:t> Frames of Acoustics</a:t>
              </a:r>
              <a:endParaRPr lang="en-US" sz="2400" dirty="0"/>
            </a:p>
          </p:txBody>
        </p:sp>
        <p:cxnSp>
          <p:nvCxnSpPr>
            <p:cNvPr id="14" name="AutoShape 7"/>
            <p:cNvCxnSpPr>
              <a:cxnSpLocks noChangeShapeType="1"/>
            </p:cNvCxnSpPr>
            <p:nvPr/>
          </p:nvCxnSpPr>
          <p:spPr bwMode="auto">
            <a:xfrm>
              <a:off x="2584665" y="4816341"/>
              <a:ext cx="0" cy="5048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" name="Oval 8"/>
            <p:cNvSpPr>
              <a:spLocks noChangeArrowheads="1"/>
            </p:cNvSpPr>
            <p:nvPr/>
          </p:nvSpPr>
          <p:spPr bwMode="auto">
            <a:xfrm>
              <a:off x="1403565" y="5335453"/>
              <a:ext cx="533400" cy="533400"/>
            </a:xfrm>
            <a:prstGeom prst="ellipse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Calibri"/>
                  <a:cs typeface="Calibri"/>
                </a:rPr>
                <a:t>X</a:t>
              </a:r>
              <a:r>
                <a:rPr lang="en-US" sz="2400" baseline="-25000" dirty="0" smtClean="0">
                  <a:latin typeface="Calibri"/>
                  <a:cs typeface="Calibri"/>
                </a:rPr>
                <a:t>1</a:t>
              </a:r>
              <a:endParaRPr lang="en-US" sz="2400" baseline="-25000" dirty="0">
                <a:latin typeface="Calibri"/>
                <a:cs typeface="Calibri"/>
              </a:endParaRPr>
            </a:p>
          </p:txBody>
        </p:sp>
        <p:cxnSp>
          <p:nvCxnSpPr>
            <p:cNvPr id="16" name="AutoShape 11"/>
            <p:cNvCxnSpPr>
              <a:cxnSpLocks noChangeShapeType="1"/>
            </p:cNvCxnSpPr>
            <p:nvPr/>
          </p:nvCxnSpPr>
          <p:spPr bwMode="auto">
            <a:xfrm>
              <a:off x="1670265" y="4816341"/>
              <a:ext cx="0" cy="5048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7" name="Oval 17"/>
            <p:cNvSpPr>
              <a:spLocks noChangeArrowheads="1"/>
            </p:cNvSpPr>
            <p:nvPr/>
          </p:nvSpPr>
          <p:spPr bwMode="auto">
            <a:xfrm>
              <a:off x="2317965" y="5335453"/>
              <a:ext cx="533400" cy="533400"/>
            </a:xfrm>
            <a:prstGeom prst="ellipse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Calibri"/>
                  <a:cs typeface="Calibri"/>
                </a:rPr>
                <a:t>X</a:t>
              </a:r>
              <a:r>
                <a:rPr lang="en-US" sz="2400" baseline="-25000" dirty="0" smtClean="0">
                  <a:latin typeface="Calibri"/>
                  <a:cs typeface="Calibri"/>
                </a:rPr>
                <a:t>2</a:t>
              </a:r>
              <a:endParaRPr lang="en-US" sz="2400" baseline="-25000" dirty="0">
                <a:latin typeface="Calibri"/>
                <a:cs typeface="Calibri"/>
              </a:endParaRPr>
            </a:p>
          </p:txBody>
        </p:sp>
        <p:sp>
          <p:nvSpPr>
            <p:cNvPr id="18" name="Oval 18"/>
            <p:cNvSpPr>
              <a:spLocks noChangeArrowheads="1"/>
            </p:cNvSpPr>
            <p:nvPr/>
          </p:nvSpPr>
          <p:spPr bwMode="auto">
            <a:xfrm>
              <a:off x="3232365" y="5335453"/>
              <a:ext cx="533400" cy="533400"/>
            </a:xfrm>
            <a:prstGeom prst="ellipse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Calibri"/>
                  <a:cs typeface="Calibri"/>
                </a:rPr>
                <a:t>X</a:t>
              </a:r>
              <a:r>
                <a:rPr lang="en-US" sz="2400" baseline="-25000" dirty="0" smtClean="0">
                  <a:latin typeface="Calibri"/>
                  <a:cs typeface="Calibri"/>
                </a:rPr>
                <a:t>3</a:t>
              </a:r>
              <a:endParaRPr lang="en-US" sz="2400" baseline="-25000" dirty="0">
                <a:latin typeface="Calibri"/>
                <a:cs typeface="Calibri"/>
              </a:endParaRPr>
            </a:p>
          </p:txBody>
        </p:sp>
        <p:sp>
          <p:nvSpPr>
            <p:cNvPr id="19" name="Oval 19"/>
            <p:cNvSpPr>
              <a:spLocks noChangeArrowheads="1"/>
            </p:cNvSpPr>
            <p:nvPr/>
          </p:nvSpPr>
          <p:spPr bwMode="auto">
            <a:xfrm>
              <a:off x="4146765" y="5335453"/>
              <a:ext cx="533400" cy="533400"/>
            </a:xfrm>
            <a:prstGeom prst="ellipse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Calibri"/>
                  <a:cs typeface="Calibri"/>
                </a:rPr>
                <a:t>X</a:t>
              </a:r>
              <a:r>
                <a:rPr lang="en-US" sz="2400" baseline="-25000" dirty="0" smtClean="0">
                  <a:latin typeface="Calibri"/>
                  <a:cs typeface="Calibri"/>
                </a:rPr>
                <a:t>4</a:t>
              </a:r>
              <a:endParaRPr lang="en-US" sz="2400" baseline="-25000" dirty="0">
                <a:latin typeface="Calibri"/>
                <a:cs typeface="Calibri"/>
              </a:endParaRPr>
            </a:p>
          </p:txBody>
        </p:sp>
        <p:cxnSp>
          <p:nvCxnSpPr>
            <p:cNvPr id="20" name="AutoShape 21"/>
            <p:cNvCxnSpPr>
              <a:cxnSpLocks noChangeShapeType="1"/>
            </p:cNvCxnSpPr>
            <p:nvPr/>
          </p:nvCxnSpPr>
          <p:spPr bwMode="auto">
            <a:xfrm>
              <a:off x="3499065" y="4816341"/>
              <a:ext cx="0" cy="5048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" name="AutoShape 22"/>
            <p:cNvCxnSpPr>
              <a:cxnSpLocks noChangeShapeType="1"/>
            </p:cNvCxnSpPr>
            <p:nvPr/>
          </p:nvCxnSpPr>
          <p:spPr bwMode="auto">
            <a:xfrm>
              <a:off x="4413465" y="4816341"/>
              <a:ext cx="0" cy="5048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" name="Oval 19"/>
            <p:cNvSpPr>
              <a:spLocks noChangeArrowheads="1"/>
            </p:cNvSpPr>
            <p:nvPr/>
          </p:nvSpPr>
          <p:spPr bwMode="auto">
            <a:xfrm>
              <a:off x="5508923" y="5321166"/>
              <a:ext cx="533400" cy="533400"/>
            </a:xfrm>
            <a:prstGeom prst="ellipse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err="1" smtClean="0">
                  <a:latin typeface="Calibri"/>
                  <a:cs typeface="Calibri"/>
                </a:rPr>
                <a:t>X</a:t>
              </a:r>
              <a:r>
                <a:rPr lang="en-US" sz="2400" baseline="-25000" dirty="0" err="1" smtClean="0">
                  <a:latin typeface="Calibri"/>
                  <a:cs typeface="Calibri"/>
                </a:rPr>
                <a:t>n</a:t>
              </a:r>
              <a:endParaRPr lang="en-US" sz="2400" baseline="-25000" dirty="0">
                <a:latin typeface="Calibri"/>
                <a:cs typeface="Calibri"/>
              </a:endParaRPr>
            </a:p>
          </p:txBody>
        </p:sp>
        <p:cxnSp>
          <p:nvCxnSpPr>
            <p:cNvPr id="23" name="AutoShape 22"/>
            <p:cNvCxnSpPr>
              <a:cxnSpLocks noChangeShapeType="1"/>
            </p:cNvCxnSpPr>
            <p:nvPr/>
          </p:nvCxnSpPr>
          <p:spPr bwMode="auto">
            <a:xfrm>
              <a:off x="5775623" y="4802054"/>
              <a:ext cx="0" cy="5048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74028" y="1196820"/>
              <a:ext cx="5345474" cy="2983946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1290917" y="1485929"/>
            <a:ext cx="94129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If I gave you all the CPTs, what algorithm would you use to compute the probability of “</a:t>
            </a:r>
            <a:r>
              <a:rPr lang="en-US" sz="3200" i="1" dirty="0" smtClean="0"/>
              <a:t>one</a:t>
            </a:r>
            <a:r>
              <a:rPr lang="en-US" sz="3200" dirty="0" smtClean="0"/>
              <a:t>” given the acoustic features? E.g. P(q1, q2, </a:t>
            </a:r>
            <a:r>
              <a:rPr lang="is-IS" sz="3200" dirty="0" smtClean="0"/>
              <a:t>… qn | X1, X2, ... Xn).</a:t>
            </a:r>
            <a:endParaRPr lang="en-US" sz="320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100" y="0"/>
            <a:ext cx="12319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643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582839" y="3415585"/>
            <a:ext cx="7026322" cy="3092792"/>
            <a:chOff x="1394123" y="1196820"/>
            <a:chExt cx="10614101" cy="4672033"/>
          </a:xfrm>
        </p:grpSpPr>
        <p:sp>
          <p:nvSpPr>
            <p:cNvPr id="3" name="Oval 5"/>
            <p:cNvSpPr>
              <a:spLocks noChangeArrowheads="1"/>
            </p:cNvSpPr>
            <p:nvPr/>
          </p:nvSpPr>
          <p:spPr bwMode="auto">
            <a:xfrm>
              <a:off x="2308523" y="4258236"/>
              <a:ext cx="542842" cy="5334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Times New Roman" pitchFamily="18" charset="0"/>
                  <a:cs typeface="Times New Roman" pitchFamily="18" charset="0"/>
                </a:rPr>
                <a:t>q</a:t>
              </a:r>
              <a:r>
                <a:rPr lang="en-US" sz="2400" baseline="-25000" dirty="0" smtClean="0">
                  <a:latin typeface="Times New Roman" pitchFamily="18" charset="0"/>
                  <a:cs typeface="Times New Roman" pitchFamily="18" charset="0"/>
                </a:rPr>
                <a:t>2</a:t>
              </a:r>
              <a:endParaRPr lang="en-US" sz="2400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4" name="AutoShape 6"/>
            <p:cNvCxnSpPr>
              <a:cxnSpLocks noChangeShapeType="1"/>
            </p:cNvCxnSpPr>
            <p:nvPr/>
          </p:nvCxnSpPr>
          <p:spPr bwMode="auto">
            <a:xfrm>
              <a:off x="1936965" y="4524936"/>
              <a:ext cx="371558" cy="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" name="Oval 7"/>
            <p:cNvSpPr>
              <a:spLocks noChangeArrowheads="1"/>
            </p:cNvSpPr>
            <p:nvPr/>
          </p:nvSpPr>
          <p:spPr bwMode="auto">
            <a:xfrm>
              <a:off x="1394123" y="4258236"/>
              <a:ext cx="542842" cy="5334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>
                  <a:latin typeface="Times New Roman" pitchFamily="18" charset="0"/>
                  <a:cs typeface="Times New Roman" pitchFamily="18" charset="0"/>
                </a:rPr>
                <a:t>q</a:t>
              </a:r>
              <a:r>
                <a:rPr lang="en-US" sz="2400" baseline="-25000" dirty="0" smtClean="0">
                  <a:latin typeface="Times New Roman" pitchFamily="18" charset="0"/>
                  <a:cs typeface="Times New Roman" pitchFamily="18" charset="0"/>
                </a:rPr>
                <a:t>1</a:t>
              </a:r>
              <a:endParaRPr lang="en-US" sz="2400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6" name="Oval 8"/>
            <p:cNvSpPr>
              <a:spLocks noChangeArrowheads="1"/>
            </p:cNvSpPr>
            <p:nvPr/>
          </p:nvSpPr>
          <p:spPr bwMode="auto">
            <a:xfrm>
              <a:off x="3222923" y="4258236"/>
              <a:ext cx="542842" cy="5334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Times New Roman" pitchFamily="18" charset="0"/>
                  <a:cs typeface="Times New Roman" pitchFamily="18" charset="0"/>
                </a:rPr>
                <a:t>q</a:t>
              </a:r>
              <a:r>
                <a:rPr lang="en-US" sz="2400" baseline="-25000" dirty="0" smtClean="0">
                  <a:latin typeface="Times New Roman" pitchFamily="18" charset="0"/>
                  <a:cs typeface="Times New Roman" pitchFamily="18" charset="0"/>
                </a:rPr>
                <a:t>3</a:t>
              </a:r>
              <a:endParaRPr lang="en-US" sz="2400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7" name="AutoShape 9"/>
            <p:cNvCxnSpPr>
              <a:cxnSpLocks noChangeShapeType="1"/>
            </p:cNvCxnSpPr>
            <p:nvPr/>
          </p:nvCxnSpPr>
          <p:spPr bwMode="auto">
            <a:xfrm>
              <a:off x="3765765" y="4524936"/>
              <a:ext cx="371558" cy="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" name="AutoShape 10"/>
            <p:cNvCxnSpPr>
              <a:cxnSpLocks noChangeShapeType="1"/>
            </p:cNvCxnSpPr>
            <p:nvPr/>
          </p:nvCxnSpPr>
          <p:spPr bwMode="auto">
            <a:xfrm>
              <a:off x="2851365" y="4524936"/>
              <a:ext cx="371558" cy="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Oval 11"/>
            <p:cNvSpPr>
              <a:spLocks noChangeArrowheads="1"/>
            </p:cNvSpPr>
            <p:nvPr/>
          </p:nvSpPr>
          <p:spPr bwMode="auto">
            <a:xfrm>
              <a:off x="4137323" y="4258236"/>
              <a:ext cx="542842" cy="5334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Times New Roman" pitchFamily="18" charset="0"/>
                  <a:cs typeface="Times New Roman" pitchFamily="18" charset="0"/>
                </a:rPr>
                <a:t>q</a:t>
              </a:r>
              <a:r>
                <a:rPr lang="en-US" sz="2400" baseline="-25000" dirty="0" smtClean="0">
                  <a:latin typeface="Times New Roman" pitchFamily="18" charset="0"/>
                  <a:cs typeface="Times New Roman" pitchFamily="18" charset="0"/>
                </a:rPr>
                <a:t>4</a:t>
              </a:r>
              <a:endParaRPr lang="en-US" sz="2400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10" name="AutoShape 12"/>
            <p:cNvCxnSpPr>
              <a:cxnSpLocks noChangeShapeType="1"/>
            </p:cNvCxnSpPr>
            <p:nvPr/>
          </p:nvCxnSpPr>
          <p:spPr bwMode="auto">
            <a:xfrm>
              <a:off x="4680165" y="4519893"/>
              <a:ext cx="828758" cy="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" name="Oval 11"/>
            <p:cNvSpPr>
              <a:spLocks noChangeArrowheads="1"/>
            </p:cNvSpPr>
            <p:nvPr/>
          </p:nvSpPr>
          <p:spPr bwMode="auto">
            <a:xfrm>
              <a:off x="5508923" y="4258236"/>
              <a:ext cx="542842" cy="5334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err="1" smtClean="0">
                  <a:latin typeface="Times New Roman" pitchFamily="18" charset="0"/>
                  <a:cs typeface="Times New Roman" pitchFamily="18" charset="0"/>
                </a:rPr>
                <a:t>q</a:t>
              </a:r>
              <a:r>
                <a:rPr lang="en-US" sz="2400" baseline="-25000" dirty="0" err="1" smtClean="0">
                  <a:latin typeface="Times New Roman" pitchFamily="18" charset="0"/>
                  <a:cs typeface="Times New Roman" pitchFamily="18" charset="0"/>
                </a:rPr>
                <a:t>n</a:t>
              </a:r>
              <a:endParaRPr lang="en-US" sz="2400" baseline="-25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47965" y="2732713"/>
              <a:ext cx="4760259" cy="697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Transition Graph</a:t>
              </a:r>
              <a:endParaRPr lang="en-US" sz="24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247965" y="4180766"/>
              <a:ext cx="4760259" cy="1255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Bayes’ Net (HMM)</a:t>
              </a:r>
              <a:endParaRPr lang="en-US" sz="2400" dirty="0"/>
            </a:p>
            <a:p>
              <a:r>
                <a:rPr lang="en-US" sz="2400" i="1" dirty="0" smtClean="0"/>
                <a:t>n</a:t>
              </a:r>
              <a:r>
                <a:rPr lang="en-US" sz="2400" dirty="0" smtClean="0"/>
                <a:t> Frames of Acoustics</a:t>
              </a:r>
              <a:endParaRPr lang="en-US" sz="2400" dirty="0"/>
            </a:p>
          </p:txBody>
        </p:sp>
        <p:cxnSp>
          <p:nvCxnSpPr>
            <p:cNvPr id="14" name="AutoShape 7"/>
            <p:cNvCxnSpPr>
              <a:cxnSpLocks noChangeShapeType="1"/>
            </p:cNvCxnSpPr>
            <p:nvPr/>
          </p:nvCxnSpPr>
          <p:spPr bwMode="auto">
            <a:xfrm>
              <a:off x="2584665" y="4816341"/>
              <a:ext cx="0" cy="5048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" name="Oval 8"/>
            <p:cNvSpPr>
              <a:spLocks noChangeArrowheads="1"/>
            </p:cNvSpPr>
            <p:nvPr/>
          </p:nvSpPr>
          <p:spPr bwMode="auto">
            <a:xfrm>
              <a:off x="1403565" y="5335453"/>
              <a:ext cx="533400" cy="533400"/>
            </a:xfrm>
            <a:prstGeom prst="ellipse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Calibri"/>
                  <a:cs typeface="Calibri"/>
                </a:rPr>
                <a:t>X</a:t>
              </a:r>
              <a:r>
                <a:rPr lang="en-US" sz="2400" baseline="-25000" dirty="0" smtClean="0">
                  <a:latin typeface="Calibri"/>
                  <a:cs typeface="Calibri"/>
                </a:rPr>
                <a:t>1</a:t>
              </a:r>
              <a:endParaRPr lang="en-US" sz="2400" baseline="-25000" dirty="0">
                <a:latin typeface="Calibri"/>
                <a:cs typeface="Calibri"/>
              </a:endParaRPr>
            </a:p>
          </p:txBody>
        </p:sp>
        <p:cxnSp>
          <p:nvCxnSpPr>
            <p:cNvPr id="16" name="AutoShape 11"/>
            <p:cNvCxnSpPr>
              <a:cxnSpLocks noChangeShapeType="1"/>
            </p:cNvCxnSpPr>
            <p:nvPr/>
          </p:nvCxnSpPr>
          <p:spPr bwMode="auto">
            <a:xfrm>
              <a:off x="1670265" y="4816341"/>
              <a:ext cx="0" cy="5048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7" name="Oval 17"/>
            <p:cNvSpPr>
              <a:spLocks noChangeArrowheads="1"/>
            </p:cNvSpPr>
            <p:nvPr/>
          </p:nvSpPr>
          <p:spPr bwMode="auto">
            <a:xfrm>
              <a:off x="2317965" y="5335453"/>
              <a:ext cx="533400" cy="533400"/>
            </a:xfrm>
            <a:prstGeom prst="ellipse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Calibri"/>
                  <a:cs typeface="Calibri"/>
                </a:rPr>
                <a:t>X</a:t>
              </a:r>
              <a:r>
                <a:rPr lang="en-US" sz="2400" baseline="-25000" dirty="0" smtClean="0">
                  <a:latin typeface="Calibri"/>
                  <a:cs typeface="Calibri"/>
                </a:rPr>
                <a:t>2</a:t>
              </a:r>
              <a:endParaRPr lang="en-US" sz="2400" baseline="-25000" dirty="0">
                <a:latin typeface="Calibri"/>
                <a:cs typeface="Calibri"/>
              </a:endParaRPr>
            </a:p>
          </p:txBody>
        </p:sp>
        <p:sp>
          <p:nvSpPr>
            <p:cNvPr id="18" name="Oval 18"/>
            <p:cNvSpPr>
              <a:spLocks noChangeArrowheads="1"/>
            </p:cNvSpPr>
            <p:nvPr/>
          </p:nvSpPr>
          <p:spPr bwMode="auto">
            <a:xfrm>
              <a:off x="3232365" y="5335453"/>
              <a:ext cx="533400" cy="533400"/>
            </a:xfrm>
            <a:prstGeom prst="ellipse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Calibri"/>
                  <a:cs typeface="Calibri"/>
                </a:rPr>
                <a:t>X</a:t>
              </a:r>
              <a:r>
                <a:rPr lang="en-US" sz="2400" baseline="-25000" dirty="0" smtClean="0">
                  <a:latin typeface="Calibri"/>
                  <a:cs typeface="Calibri"/>
                </a:rPr>
                <a:t>3</a:t>
              </a:r>
              <a:endParaRPr lang="en-US" sz="2400" baseline="-25000" dirty="0">
                <a:latin typeface="Calibri"/>
                <a:cs typeface="Calibri"/>
              </a:endParaRPr>
            </a:p>
          </p:txBody>
        </p:sp>
        <p:sp>
          <p:nvSpPr>
            <p:cNvPr id="19" name="Oval 19"/>
            <p:cNvSpPr>
              <a:spLocks noChangeArrowheads="1"/>
            </p:cNvSpPr>
            <p:nvPr/>
          </p:nvSpPr>
          <p:spPr bwMode="auto">
            <a:xfrm>
              <a:off x="4146765" y="5335453"/>
              <a:ext cx="533400" cy="533400"/>
            </a:xfrm>
            <a:prstGeom prst="ellipse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smtClean="0">
                  <a:latin typeface="Calibri"/>
                  <a:cs typeface="Calibri"/>
                </a:rPr>
                <a:t>X</a:t>
              </a:r>
              <a:r>
                <a:rPr lang="en-US" sz="2400" baseline="-25000" dirty="0" smtClean="0">
                  <a:latin typeface="Calibri"/>
                  <a:cs typeface="Calibri"/>
                </a:rPr>
                <a:t>4</a:t>
              </a:r>
              <a:endParaRPr lang="en-US" sz="2400" baseline="-25000" dirty="0">
                <a:latin typeface="Calibri"/>
                <a:cs typeface="Calibri"/>
              </a:endParaRPr>
            </a:p>
          </p:txBody>
        </p:sp>
        <p:cxnSp>
          <p:nvCxnSpPr>
            <p:cNvPr id="20" name="AutoShape 21"/>
            <p:cNvCxnSpPr>
              <a:cxnSpLocks noChangeShapeType="1"/>
            </p:cNvCxnSpPr>
            <p:nvPr/>
          </p:nvCxnSpPr>
          <p:spPr bwMode="auto">
            <a:xfrm>
              <a:off x="3499065" y="4816341"/>
              <a:ext cx="0" cy="5048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" name="AutoShape 22"/>
            <p:cNvCxnSpPr>
              <a:cxnSpLocks noChangeShapeType="1"/>
            </p:cNvCxnSpPr>
            <p:nvPr/>
          </p:nvCxnSpPr>
          <p:spPr bwMode="auto">
            <a:xfrm>
              <a:off x="4413465" y="4816341"/>
              <a:ext cx="0" cy="5048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" name="Oval 19"/>
            <p:cNvSpPr>
              <a:spLocks noChangeArrowheads="1"/>
            </p:cNvSpPr>
            <p:nvPr/>
          </p:nvSpPr>
          <p:spPr bwMode="auto">
            <a:xfrm>
              <a:off x="5508923" y="5321166"/>
              <a:ext cx="533400" cy="533400"/>
            </a:xfrm>
            <a:prstGeom prst="ellipse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 i="1" dirty="0" err="1" smtClean="0">
                  <a:latin typeface="Calibri"/>
                  <a:cs typeface="Calibri"/>
                </a:rPr>
                <a:t>X</a:t>
              </a:r>
              <a:r>
                <a:rPr lang="en-US" sz="2400" baseline="-25000" dirty="0" err="1" smtClean="0">
                  <a:latin typeface="Calibri"/>
                  <a:cs typeface="Calibri"/>
                </a:rPr>
                <a:t>n</a:t>
              </a:r>
              <a:endParaRPr lang="en-US" sz="2400" baseline="-25000" dirty="0">
                <a:latin typeface="Calibri"/>
                <a:cs typeface="Calibri"/>
              </a:endParaRPr>
            </a:p>
          </p:txBody>
        </p:sp>
        <p:cxnSp>
          <p:nvCxnSpPr>
            <p:cNvPr id="23" name="AutoShape 22"/>
            <p:cNvCxnSpPr>
              <a:cxnSpLocks noChangeShapeType="1"/>
            </p:cNvCxnSpPr>
            <p:nvPr/>
          </p:nvCxnSpPr>
          <p:spPr bwMode="auto">
            <a:xfrm>
              <a:off x="5775623" y="4802054"/>
              <a:ext cx="0" cy="50482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74028" y="1196820"/>
              <a:ext cx="5345474" cy="2983946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1290917" y="1485929"/>
            <a:ext cx="94129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If I gave you all the CPTs, what algorithm would you use to compute how long the person said “ah” assuming they did say “one”?</a:t>
            </a:r>
            <a:endParaRPr lang="en-US" sz="320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100" y="0"/>
            <a:ext cx="12319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33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Isolated Word Recognizer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838200" y="1435195"/>
            <a:ext cx="3708400" cy="20701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33012"/>
            <a:ext cx="2768600" cy="20701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830828"/>
            <a:ext cx="3657600" cy="2070100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2554940" y="5567082"/>
            <a:ext cx="67236" cy="372036"/>
            <a:chOff x="2326341" y="5567082"/>
            <a:chExt cx="67236" cy="372036"/>
          </a:xfrm>
        </p:grpSpPr>
        <p:sp>
          <p:nvSpPr>
            <p:cNvPr id="29" name="Oval 28"/>
            <p:cNvSpPr/>
            <p:nvPr/>
          </p:nvSpPr>
          <p:spPr>
            <a:xfrm>
              <a:off x="2326341" y="5567082"/>
              <a:ext cx="67236" cy="6723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2326341" y="5719482"/>
              <a:ext cx="67236" cy="6723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2326341" y="5871882"/>
              <a:ext cx="67236" cy="6723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4921625" y="2138082"/>
            <a:ext cx="643217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700" dirty="0" smtClean="0"/>
              <a:t>Run an HMM for each word.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700" dirty="0" smtClean="0"/>
              <a:t>Pick the one with the highest probability!</a:t>
            </a:r>
          </a:p>
          <a:p>
            <a:pPr marL="285750" indent="-285750">
              <a:buFont typeface="Arial" charset="0"/>
              <a:buChar char="•"/>
            </a:pPr>
            <a:endParaRPr lang="en-US" sz="2700" dirty="0"/>
          </a:p>
          <a:p>
            <a:pPr marL="285750" indent="-285750">
              <a:buFont typeface="Arial" charset="0"/>
              <a:buChar char="•"/>
            </a:pPr>
            <a:r>
              <a:rPr lang="en-US" sz="2700" dirty="0" smtClean="0"/>
              <a:t>Problems: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700" dirty="0" smtClean="0"/>
              <a:t>Scalability – 100,000 word vocabulary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700" dirty="0" smtClean="0"/>
              <a:t>Repeated work – “t” in ”two” vs. “t” in “ten”.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700" dirty="0" smtClean="0"/>
              <a:t>Sentences have more than one word!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700" dirty="0" smtClean="0"/>
              <a:t>Haven’t told you how to compute </a:t>
            </a:r>
            <a:r>
              <a:rPr lang="en-US" sz="2700" dirty="0" err="1" smtClean="0"/>
              <a:t>CPTs.</a:t>
            </a:r>
            <a:endParaRPr lang="en-US" sz="2700" dirty="0" smtClean="0"/>
          </a:p>
          <a:p>
            <a:pPr marL="285750" indent="-285750">
              <a:buFont typeface="Arial" charset="0"/>
              <a:buChar char="•"/>
            </a:pPr>
            <a:endParaRPr lang="en-US" sz="2700" dirty="0" smtClean="0"/>
          </a:p>
        </p:txBody>
      </p:sp>
    </p:spTree>
    <p:extLst>
      <p:ext uri="{BB962C8B-B14F-4D97-AF65-F5344CB8AC3E}">
        <p14:creationId xmlns:p14="http://schemas.microsoft.com/office/powerpoint/2010/main" val="1604252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Avoiding Repeated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10290"/>
            <a:ext cx="4769224" cy="4351338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dirty="0" smtClean="0"/>
              <a:t>Build a graph for each word.</a:t>
            </a:r>
          </a:p>
          <a:p>
            <a:pPr>
              <a:spcBef>
                <a:spcPts val="1200"/>
              </a:spcBef>
            </a:pPr>
            <a:r>
              <a:rPr lang="en-US" dirty="0" smtClean="0"/>
              <a:t>Combine where possible.</a:t>
            </a:r>
          </a:p>
          <a:p>
            <a:pPr>
              <a:spcBef>
                <a:spcPts val="1200"/>
              </a:spcBef>
            </a:pPr>
            <a:r>
              <a:rPr lang="en-US" dirty="0" smtClean="0"/>
              <a:t>Lots of theory behind this.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Weighted Finite State Transducers</a:t>
            </a:r>
          </a:p>
          <a:p>
            <a:pPr>
              <a:spcBef>
                <a:spcPts val="1200"/>
              </a:spcBef>
            </a:pPr>
            <a:r>
              <a:rPr lang="en-US" dirty="0" smtClean="0"/>
              <a:t>The toolkit </a:t>
            </a:r>
            <a:r>
              <a:rPr lang="en-US" dirty="0" err="1" smtClean="0"/>
              <a:t>OpenFST</a:t>
            </a:r>
            <a:r>
              <a:rPr lang="en-US" dirty="0" smtClean="0"/>
              <a:t> will do it all for you.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087" y="1634564"/>
            <a:ext cx="2768600" cy="2070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087" y="2952377"/>
            <a:ext cx="37084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384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Avoiding Repeated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10290"/>
            <a:ext cx="4769224" cy="4351338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dirty="0" smtClean="0"/>
              <a:t>Build a graph for each word.</a:t>
            </a:r>
          </a:p>
          <a:p>
            <a:pPr>
              <a:spcBef>
                <a:spcPts val="1200"/>
              </a:spcBef>
            </a:pPr>
            <a:r>
              <a:rPr lang="en-US" dirty="0" smtClean="0"/>
              <a:t>Combine where possible.</a:t>
            </a:r>
          </a:p>
          <a:p>
            <a:pPr>
              <a:spcBef>
                <a:spcPts val="1200"/>
              </a:spcBef>
            </a:pPr>
            <a:r>
              <a:rPr lang="en-US" dirty="0" smtClean="0"/>
              <a:t>Lots of theory behind this.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Weighted Finite State Transducers</a:t>
            </a:r>
          </a:p>
          <a:p>
            <a:pPr>
              <a:spcBef>
                <a:spcPts val="1200"/>
              </a:spcBef>
            </a:pPr>
            <a:r>
              <a:rPr lang="en-US" dirty="0" smtClean="0"/>
              <a:t>The toolkit </a:t>
            </a:r>
            <a:r>
              <a:rPr lang="en-US" dirty="0" err="1" smtClean="0"/>
              <a:t>OpenFST</a:t>
            </a:r>
            <a:r>
              <a:rPr lang="en-US" dirty="0" smtClean="0"/>
              <a:t> will do it all for you.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765" y="1690688"/>
            <a:ext cx="38608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95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Avoiding Repeated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10290"/>
            <a:ext cx="10515600" cy="2271745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New Notation on Arcs</a:t>
            </a:r>
          </a:p>
          <a:p>
            <a:pPr lvl="1"/>
            <a:r>
              <a:rPr lang="en-US" sz="2800" dirty="0" err="1" smtClean="0"/>
              <a:t>x:y</a:t>
            </a:r>
            <a:r>
              <a:rPr lang="en-US" sz="2800" dirty="0" smtClean="0"/>
              <a:t> – When you traverse the arc, consume “x” and emit “y”.</a:t>
            </a:r>
          </a:p>
          <a:p>
            <a:pPr lvl="1"/>
            <a:r>
              <a:rPr lang="en-US" sz="2800" dirty="0" smtClean="0"/>
              <a:t>&lt;eps&gt; - Epsilon. On input, do not consume any input. On output, do not emit any output.</a:t>
            </a:r>
          </a:p>
          <a:p>
            <a:pPr lvl="1"/>
            <a:r>
              <a:rPr lang="en-US" sz="2800" dirty="0" smtClean="0"/>
              <a:t>For any word/pronunciation, notice that all input is consumed and one word is output.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341" y="3788428"/>
            <a:ext cx="3860800" cy="330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870" y="3959878"/>
            <a:ext cx="68072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94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Avoiding Repeated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Next slide has a big example:</a:t>
            </a:r>
          </a:p>
          <a:p>
            <a:pPr lvl="1"/>
            <a:r>
              <a:rPr lang="en-US" sz="3200" b="1" dirty="0"/>
              <a:t>bad, badge, bag, bid, big, bud, budge, </a:t>
            </a:r>
            <a:r>
              <a:rPr lang="en-US" sz="3200" b="1" dirty="0" smtClean="0"/>
              <a:t>bug</a:t>
            </a:r>
          </a:p>
          <a:p>
            <a:r>
              <a:rPr lang="en-US" sz="3200" dirty="0" smtClean="0"/>
              <a:t>The example uses letters rather than phonemes to make it easier to read.</a:t>
            </a:r>
          </a:p>
          <a:p>
            <a:r>
              <a:rPr lang="en-US" sz="3200" dirty="0" smtClean="0"/>
              <a:t>The process to generate the graph is fully automated once you have pronunciations.</a:t>
            </a:r>
          </a:p>
          <a:p>
            <a:r>
              <a:rPr lang="en-US" sz="3200" dirty="0" smtClean="0"/>
              <a:t>The data structure is known as a “decoding graph”.</a:t>
            </a:r>
          </a:p>
          <a:p>
            <a:endParaRPr lang="en-US" sz="3200" dirty="0" smtClean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3927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623" y="-193614"/>
            <a:ext cx="12882282" cy="62151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8189" y="5604665"/>
            <a:ext cx="102466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bad, badge, bag, bid, big, bud, budge, </a:t>
            </a:r>
            <a:r>
              <a:rPr lang="en-US" sz="3200" dirty="0" smtClean="0"/>
              <a:t>bug</a:t>
            </a:r>
          </a:p>
        </p:txBody>
      </p:sp>
    </p:spTree>
    <p:extLst>
      <p:ext uri="{BB962C8B-B14F-4D97-AF65-F5344CB8AC3E}">
        <p14:creationId xmlns:p14="http://schemas.microsoft.com/office/powerpoint/2010/main" val="84726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Inference on Decoding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10290"/>
            <a:ext cx="10515600" cy="2070039"/>
          </a:xfrm>
        </p:spPr>
        <p:txBody>
          <a:bodyPr>
            <a:normAutofit/>
          </a:bodyPr>
          <a:lstStyle/>
          <a:p>
            <a:r>
              <a:rPr lang="en-US" dirty="0" smtClean="0"/>
              <a:t>Summing over all paths </a:t>
            </a:r>
            <a:r>
              <a:rPr lang="en-US" dirty="0" smtClean="0"/>
              <a:t>in </a:t>
            </a:r>
            <a:r>
              <a:rPr lang="en-US" dirty="0" smtClean="0"/>
              <a:t>the search tree would yield the probability that the file contained any of </a:t>
            </a:r>
            <a:r>
              <a:rPr lang="en-US" i="1" dirty="0" smtClean="0"/>
              <a:t>bad</a:t>
            </a:r>
            <a:r>
              <a:rPr lang="en-US" dirty="0" smtClean="0"/>
              <a:t>, </a:t>
            </a:r>
            <a:r>
              <a:rPr lang="en-US" i="1" dirty="0" smtClean="0"/>
              <a:t>badge</a:t>
            </a:r>
            <a:r>
              <a:rPr lang="en-US" dirty="0" smtClean="0"/>
              <a:t>, etc.</a:t>
            </a:r>
          </a:p>
          <a:p>
            <a:r>
              <a:rPr lang="en-US" dirty="0" smtClean="0"/>
              <a:t>How do we tell which word was actually there?</a:t>
            </a:r>
          </a:p>
          <a:p>
            <a:r>
              <a:rPr lang="en-US" dirty="0" smtClean="0"/>
              <a:t>Cast your mind back to the very beginning of the term</a:t>
            </a:r>
            <a:r>
              <a:rPr lang="is-IS" dirty="0" smtClean="0"/>
              <a:t>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100" y="0"/>
            <a:ext cx="1231900" cy="1536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413" y="3447472"/>
            <a:ext cx="7772399" cy="374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62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Inference on Decoding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Typically we do not use A* because:</a:t>
            </a:r>
          </a:p>
          <a:p>
            <a:pPr lvl="1"/>
            <a:r>
              <a:rPr lang="en-US" dirty="0" smtClean="0"/>
              <a:t>Hard to find a heuristic.</a:t>
            </a:r>
          </a:p>
          <a:p>
            <a:pPr lvl="1"/>
            <a:r>
              <a:rPr lang="en-US" dirty="0" smtClean="0"/>
              <a:t>We want not just the best path, but the scores of the best few words.</a:t>
            </a:r>
          </a:p>
          <a:p>
            <a:pPr>
              <a:spcBef>
                <a:spcPts val="1600"/>
              </a:spcBef>
            </a:pPr>
            <a:r>
              <a:rPr lang="en-US" dirty="0" smtClean="0"/>
              <a:t>Believe it or not, we use the much-maligned BFS!</a:t>
            </a:r>
          </a:p>
          <a:p>
            <a:pPr>
              <a:spcBef>
                <a:spcPts val="1600"/>
              </a:spcBef>
            </a:pPr>
            <a:r>
              <a:rPr lang="en-US" dirty="0" smtClean="0"/>
              <a:t>BFS made tractable using “pruning”.</a:t>
            </a:r>
          </a:p>
          <a:p>
            <a:pPr lvl="1"/>
            <a:r>
              <a:rPr lang="en-US" dirty="0" smtClean="0"/>
              <a:t>Throw out members of the fringe that are not close to the best score on the fridge. Do this at each step.</a:t>
            </a:r>
          </a:p>
          <a:p>
            <a:pPr lvl="1"/>
            <a:r>
              <a:rPr lang="en-US" dirty="0" smtClean="0"/>
              <a:t>Not optimal or complete, but works well in practice.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378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0" y="0"/>
            <a:ext cx="55770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018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Speech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What if the file contains more than one word?</a:t>
            </a:r>
          </a:p>
          <a:p>
            <a:endParaRPr lang="en-US" sz="3200" dirty="0" smtClean="0"/>
          </a:p>
          <a:p>
            <a:r>
              <a:rPr lang="en-US" sz="3200" dirty="0" smtClean="0"/>
              <a:t>Example: “big bad badge bug bud”</a:t>
            </a:r>
          </a:p>
          <a:p>
            <a:endParaRPr lang="en-US" sz="3200" dirty="0"/>
          </a:p>
          <a:p>
            <a:r>
              <a:rPr lang="en-US" sz="3200" dirty="0" smtClean="0"/>
              <a:t>Very complex, so pay close attention!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9818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623" y="814911"/>
            <a:ext cx="12882282" cy="6215136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658906" y="458293"/>
            <a:ext cx="10771094" cy="3535483"/>
          </a:xfrm>
          <a:custGeom>
            <a:avLst/>
            <a:gdLst>
              <a:gd name="connsiteX0" fmla="*/ 10771094 w 10771094"/>
              <a:gd name="connsiteY0" fmla="*/ 3535483 h 3535483"/>
              <a:gd name="connsiteX1" fmla="*/ 9130553 w 10771094"/>
              <a:gd name="connsiteY1" fmla="*/ 563683 h 3535483"/>
              <a:gd name="connsiteX2" fmla="*/ 5526741 w 10771094"/>
              <a:gd name="connsiteY2" fmla="*/ 25801 h 3535483"/>
              <a:gd name="connsiteX3" fmla="*/ 1600200 w 10771094"/>
              <a:gd name="connsiteY3" fmla="*/ 953648 h 3535483"/>
              <a:gd name="connsiteX4" fmla="*/ 0 w 10771094"/>
              <a:gd name="connsiteY4" fmla="*/ 3508589 h 3535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71094" h="3535483">
                <a:moveTo>
                  <a:pt x="10771094" y="3535483"/>
                </a:moveTo>
                <a:cubicBezTo>
                  <a:pt x="10387853" y="2342056"/>
                  <a:pt x="10004612" y="1148630"/>
                  <a:pt x="9130553" y="563683"/>
                </a:cubicBezTo>
                <a:cubicBezTo>
                  <a:pt x="8256494" y="-21264"/>
                  <a:pt x="6781800" y="-39193"/>
                  <a:pt x="5526741" y="25801"/>
                </a:cubicBezTo>
                <a:cubicBezTo>
                  <a:pt x="4271682" y="90795"/>
                  <a:pt x="2521324" y="373183"/>
                  <a:pt x="1600200" y="953648"/>
                </a:cubicBezTo>
                <a:cubicBezTo>
                  <a:pt x="679076" y="1534113"/>
                  <a:pt x="280147" y="3082766"/>
                  <a:pt x="0" y="3508589"/>
                </a:cubicBezTo>
              </a:path>
            </a:pathLst>
          </a:custGeom>
          <a:noFill/>
          <a:ln w="25400">
            <a:solidFill>
              <a:srgbClr val="FF000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04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Speech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1600"/>
              </a:spcBef>
            </a:pPr>
            <a:r>
              <a:rPr lang="en-US" sz="3200" dirty="0" smtClean="0"/>
              <a:t>Okay, so that was a bit glib</a:t>
            </a:r>
            <a:r>
              <a:rPr lang="is-IS" sz="3200" dirty="0" smtClean="0"/>
              <a:t>…</a:t>
            </a:r>
          </a:p>
          <a:p>
            <a:pPr>
              <a:spcBef>
                <a:spcPts val="1600"/>
              </a:spcBef>
            </a:pPr>
            <a:r>
              <a:rPr lang="is-IS" sz="3200" dirty="0" smtClean="0"/>
              <a:t>In the real case, not all sentences have equal probability.</a:t>
            </a:r>
          </a:p>
          <a:p>
            <a:pPr>
              <a:spcBef>
                <a:spcPts val="1600"/>
              </a:spcBef>
            </a:pPr>
            <a:r>
              <a:rPr lang="is-IS" sz="3200" dirty="0" smtClean="0"/>
              <a:t>This is encoded in the </a:t>
            </a:r>
            <a:r>
              <a:rPr lang="is-IS" sz="3200" i="1" dirty="0" smtClean="0"/>
              <a:t>language model</a:t>
            </a:r>
            <a:r>
              <a:rPr lang="is-IS" sz="3200" dirty="0" smtClean="0"/>
              <a:t>.</a:t>
            </a:r>
          </a:p>
          <a:p>
            <a:pPr>
              <a:spcBef>
                <a:spcPts val="1600"/>
              </a:spcBef>
            </a:pPr>
            <a:r>
              <a:rPr lang="is-IS" sz="3200" dirty="0" smtClean="0"/>
              <a:t>See Midterm 2 question 2 (Pacmanian Language Modeling) for how we compute the language model.</a:t>
            </a:r>
          </a:p>
          <a:p>
            <a:pPr>
              <a:spcBef>
                <a:spcPts val="1600"/>
              </a:spcBef>
            </a:pPr>
            <a:r>
              <a:rPr lang="is-IS" sz="3200" dirty="0" smtClean="0"/>
              <a:t>Can be encoded in the decoding graph in a mechanical way.</a:t>
            </a:r>
          </a:p>
          <a:p>
            <a:pPr>
              <a:spcBef>
                <a:spcPts val="1600"/>
              </a:spcBef>
            </a:pPr>
            <a:r>
              <a:rPr lang="is-IS" sz="3200" dirty="0" smtClean="0"/>
              <a:t>Lots of interesting theory and practice, but not enough time to cover.</a:t>
            </a:r>
          </a:p>
          <a:p>
            <a:pPr>
              <a:spcBef>
                <a:spcPts val="1600"/>
              </a:spcBef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93813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 We Get the CPTs?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The CPTs encode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𝑞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 the probability of each phoneme at time </a:t>
                </a:r>
                <a:r>
                  <a:rPr lang="en-US" i="1" dirty="0" smtClean="0"/>
                  <a:t>t</a:t>
                </a:r>
                <a:r>
                  <a:rPr lang="en-US" dirty="0" smtClean="0"/>
                  <a:t> given the acoustic features at time</a:t>
                </a:r>
                <a:r>
                  <a:rPr lang="en-US" dirty="0"/>
                  <a:t> </a:t>
                </a:r>
                <a:r>
                  <a:rPr lang="en-US" i="1" dirty="0" smtClean="0"/>
                  <a:t>t</a:t>
                </a:r>
                <a:r>
                  <a:rPr lang="en-US" dirty="0" smtClean="0"/>
                  <a:t>.</a:t>
                </a:r>
              </a:p>
              <a:p>
                <a:pPr lvl="1"/>
                <a:r>
                  <a:rPr lang="en-US" dirty="0" smtClean="0"/>
                  <a:t>e.g. At time t=1,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𝑎h</m:t>
                        </m:r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=0.31, </m:t>
                    </m:r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𝑟</m:t>
                        </m:r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=0.</m:t>
                    </m:r>
                    <m:r>
                      <a:rPr lang="en-US" b="0" i="1" smtClean="0">
                        <a:latin typeface="Cambria Math" charset="0"/>
                      </a:rPr>
                      <m:t>0</m:t>
                    </m:r>
                    <m:r>
                      <a:rPr lang="en-US" i="1">
                        <a:latin typeface="Cambria Math" charset="0"/>
                      </a:rPr>
                      <m:t>1</m:t>
                    </m:r>
                  </m:oMath>
                </a14:m>
                <a:r>
                  <a:rPr lang="en-US" dirty="0" smtClean="0"/>
                  <a:t>, etc.</a:t>
                </a:r>
              </a:p>
              <a:p>
                <a:r>
                  <a:rPr lang="en-US" dirty="0" smtClean="0"/>
                  <a:t>Any machine learning algorithm can be used.</a:t>
                </a:r>
              </a:p>
              <a:p>
                <a:pPr lvl="1"/>
                <a:r>
                  <a:rPr lang="en-US" dirty="0" smtClean="0"/>
                  <a:t>Historically, GMMs were used.</a:t>
                </a:r>
              </a:p>
              <a:p>
                <a:pPr lvl="1"/>
                <a:r>
                  <a:rPr lang="en-US" dirty="0" smtClean="0"/>
                  <a:t>Deep neural nets are currently favored.</a:t>
                </a:r>
                <a:endParaRPr lang="en-US" dirty="0"/>
              </a:p>
              <a:p>
                <a:r>
                  <a:rPr lang="en-US" dirty="0" smtClean="0"/>
                  <a:t>Training data</a:t>
                </a:r>
              </a:p>
              <a:p>
                <a:pPr lvl="1"/>
                <a:r>
                  <a:rPr lang="en-US" dirty="0" smtClean="0"/>
                  <a:t>Acoustic features every 10 </a:t>
                </a:r>
                <a:r>
                  <a:rPr lang="en-US" dirty="0" err="1" smtClean="0"/>
                  <a:t>ms.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Which phoneme it was every 10ms.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17" t="-2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757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Computing features is usually easy.</a:t>
            </a:r>
          </a:p>
          <a:p>
            <a:endParaRPr lang="en-US" dirty="0" smtClean="0"/>
          </a:p>
          <a:p>
            <a:r>
              <a:rPr lang="en-US" dirty="0" smtClean="0"/>
              <a:t>Where do labels come from?</a:t>
            </a:r>
          </a:p>
          <a:p>
            <a:pPr lvl="1"/>
            <a:r>
              <a:rPr lang="en-US" dirty="0" smtClean="0"/>
              <a:t>Some corpora label every 10ms chunk of time with a phoneme. </a:t>
            </a:r>
            <a:r>
              <a:rPr lang="en-US" i="1" dirty="0" smtClean="0"/>
              <a:t>Extremely</a:t>
            </a:r>
            <a:r>
              <a:rPr lang="en-US" dirty="0" smtClean="0"/>
              <a:t> labor intensive, and only a tiny amount of data available.</a:t>
            </a:r>
          </a:p>
          <a:p>
            <a:pPr lvl="1"/>
            <a:r>
              <a:rPr lang="en-US" dirty="0" smtClean="0"/>
              <a:t>Most corpora label with the sequence of words in each audio file.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Going from the sequence of words to the sequence of phonemes is known as </a:t>
            </a:r>
            <a:r>
              <a:rPr lang="en-US" i="1" dirty="0" smtClean="0"/>
              <a:t>forced alignment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2216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Forced Alignment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10290"/>
            <a:ext cx="10515600" cy="2567581"/>
          </a:xfrm>
        </p:spPr>
        <p:txBody>
          <a:bodyPr>
            <a:normAutofit/>
          </a:bodyPr>
          <a:lstStyle/>
          <a:p>
            <a:r>
              <a:rPr lang="en-US" dirty="0" smtClean="0"/>
              <a:t>Construct a decoding graph with just the sequence of words that was actually spoken.</a:t>
            </a:r>
          </a:p>
          <a:p>
            <a:r>
              <a:rPr lang="en-US" dirty="0" smtClean="0"/>
              <a:t>This results in a </a:t>
            </a:r>
            <a:r>
              <a:rPr lang="en-US" i="1" dirty="0" smtClean="0"/>
              <a:t>much</a:t>
            </a:r>
            <a:r>
              <a:rPr lang="en-US" dirty="0" smtClean="0"/>
              <a:t> smaller search graph.</a:t>
            </a:r>
          </a:p>
          <a:p>
            <a:r>
              <a:rPr lang="en-US" dirty="0" smtClean="0"/>
              <a:t>Run the normal algorithm.</a:t>
            </a:r>
          </a:p>
          <a:p>
            <a:r>
              <a:rPr lang="en-US" dirty="0" smtClean="0"/>
              <a:t>Example: “</a:t>
            </a:r>
            <a:r>
              <a:rPr lang="en-US" sz="2800" dirty="0" smtClean="0"/>
              <a:t>big </a:t>
            </a:r>
            <a:r>
              <a:rPr lang="en-US" sz="2800" dirty="0"/>
              <a:t>bad </a:t>
            </a:r>
            <a:r>
              <a:rPr lang="en-US" sz="2800" dirty="0" smtClean="0"/>
              <a:t>badge”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25" y="4064000"/>
            <a:ext cx="11349316" cy="220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91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Bootstrapping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can we “run the normal algorithm” if we haven’t already trained it?!?</a:t>
            </a:r>
          </a:p>
          <a:p>
            <a:endParaRPr lang="en-US" dirty="0"/>
          </a:p>
          <a:p>
            <a:r>
              <a:rPr lang="en-US" dirty="0" smtClean="0"/>
              <a:t>Bootstrapping.</a:t>
            </a:r>
          </a:p>
          <a:p>
            <a:pPr lvl="1"/>
            <a:r>
              <a:rPr lang="en-US" dirty="0" smtClean="0"/>
              <a:t>Start with another system.</a:t>
            </a:r>
          </a:p>
          <a:p>
            <a:pPr lvl="1"/>
            <a:r>
              <a:rPr lang="en-US" dirty="0" smtClean="0"/>
              <a:t>“Flat Start”: Train a system where you assume each phoneme is of equal length. This is a terrible assumption, but you can then rerun a few times and it tends to converge.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340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4741" y="1910290"/>
            <a:ext cx="10399059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Acoustic features are binned energies from spectrograms (usually with additional processing).</a:t>
            </a:r>
          </a:p>
          <a:p>
            <a:r>
              <a:rPr lang="en-US" dirty="0" smtClean="0"/>
              <a:t>Words are decomposed into phonemes using a pronunciation dictionary.</a:t>
            </a:r>
          </a:p>
          <a:p>
            <a:r>
              <a:rPr lang="en-US" dirty="0" smtClean="0"/>
              <a:t>An HMM is formed from the phonemes with features as evidence.</a:t>
            </a:r>
          </a:p>
          <a:p>
            <a:r>
              <a:rPr lang="en-US" dirty="0" smtClean="0"/>
              <a:t>The CPTs come from deep neural networks.</a:t>
            </a:r>
          </a:p>
          <a:p>
            <a:r>
              <a:rPr lang="en-US" dirty="0" smtClean="0"/>
              <a:t>A language model weights likely sentences higher than unlikely ones.</a:t>
            </a:r>
          </a:p>
          <a:p>
            <a:r>
              <a:rPr lang="en-US" dirty="0" smtClean="0"/>
              <a:t>A decode graph represents all possible sequences of all possible pronunciations of all possible words.</a:t>
            </a:r>
          </a:p>
          <a:p>
            <a:r>
              <a:rPr lang="en-US" dirty="0" smtClean="0"/>
              <a:t>A search through the decode graph gives you the most likely sequence of words.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16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Reading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Nuts and Bolts</a:t>
            </a:r>
          </a:p>
          <a:p>
            <a:pPr lvl="1"/>
            <a:r>
              <a:rPr lang="en-US" dirty="0"/>
              <a:t>Speech and Language </a:t>
            </a:r>
            <a:r>
              <a:rPr lang="en-US" dirty="0" smtClean="0"/>
              <a:t>Processing. </a:t>
            </a:r>
            <a:r>
              <a:rPr lang="en-US" dirty="0" err="1" smtClean="0"/>
              <a:t>Jurafsky</a:t>
            </a:r>
            <a:r>
              <a:rPr lang="en-US" dirty="0" smtClean="0"/>
              <a:t> and Martin.</a:t>
            </a:r>
          </a:p>
          <a:p>
            <a:pPr lvl="1"/>
            <a:endParaRPr lang="en-US" dirty="0"/>
          </a:p>
          <a:p>
            <a:r>
              <a:rPr lang="en-US" dirty="0" smtClean="0"/>
              <a:t>Broad Topics on Audio</a:t>
            </a:r>
          </a:p>
          <a:p>
            <a:pPr lvl="1"/>
            <a:r>
              <a:rPr lang="en-US" dirty="0"/>
              <a:t>Speech and Audio Signal Processing: Processing and Perception of Speech and </a:t>
            </a:r>
            <a:r>
              <a:rPr lang="en-US" dirty="0" smtClean="0"/>
              <a:t>Music. Gold, Morgan, and Ellis.</a:t>
            </a:r>
          </a:p>
          <a:p>
            <a:pPr lvl="1"/>
            <a:endParaRPr lang="en-US" dirty="0"/>
          </a:p>
          <a:p>
            <a:r>
              <a:rPr lang="en-US" dirty="0" smtClean="0"/>
              <a:t>History</a:t>
            </a:r>
          </a:p>
          <a:p>
            <a:pPr lvl="1"/>
            <a:r>
              <a:rPr lang="en-US" dirty="0"/>
              <a:t>The Voice in the Machine: Building Computers That Understand </a:t>
            </a:r>
            <a:r>
              <a:rPr lang="en-US" dirty="0" smtClean="0"/>
              <a:t>Speech. Roberto </a:t>
            </a:r>
            <a:r>
              <a:rPr lang="en-US" dirty="0" err="1" smtClean="0"/>
              <a:t>Pieraccini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25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glossed over how language models are integrated into the decoding graph. There is lots of interesting theory and practice on it.</a:t>
            </a:r>
          </a:p>
          <a:p>
            <a:r>
              <a:rPr lang="en-US" dirty="0"/>
              <a:t>Language models always use </a:t>
            </a:r>
            <a:r>
              <a:rPr lang="en-US" i="1" dirty="0" err="1"/>
              <a:t>backoffs</a:t>
            </a:r>
            <a:r>
              <a:rPr lang="en-US" dirty="0"/>
              <a:t> – if there aren’t enough examples in the corpus of three words in a row, you combine the two sequences of two words in a row to get a smooth estimate of the trigram.</a:t>
            </a:r>
          </a:p>
          <a:p>
            <a:r>
              <a:rPr lang="en-US" dirty="0" smtClean="0"/>
              <a:t>Smoothing of language models is very important in accounting for words you haven’t seen.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38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It Hard?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480450"/>
          </a:xfrm>
        </p:spPr>
        <p:txBody>
          <a:bodyPr>
            <a:normAutofit/>
          </a:bodyPr>
          <a:lstStyle/>
          <a:p>
            <a:r>
              <a:rPr lang="en-US" dirty="0" smtClean="0"/>
              <a:t>Many different ways to say the same thing.</a:t>
            </a:r>
          </a:p>
          <a:p>
            <a:pPr lvl="1"/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Accent</a:t>
            </a:r>
          </a:p>
          <a:p>
            <a:pPr lvl="1"/>
            <a:r>
              <a:rPr lang="en-US" dirty="0" smtClean="0"/>
              <a:t>Gender</a:t>
            </a:r>
          </a:p>
          <a:p>
            <a:pPr lvl="1"/>
            <a:r>
              <a:rPr lang="en-US" dirty="0" smtClean="0"/>
              <a:t>Speaking style</a:t>
            </a:r>
          </a:p>
          <a:p>
            <a:pPr lvl="1"/>
            <a:r>
              <a:rPr lang="en-US" dirty="0" smtClean="0"/>
              <a:t>Speed</a:t>
            </a:r>
          </a:p>
          <a:p>
            <a:pPr lvl="1"/>
            <a:r>
              <a:rPr lang="en-US" dirty="0" smtClean="0"/>
              <a:t>Etc.</a:t>
            </a:r>
          </a:p>
        </p:txBody>
      </p:sp>
      <p:pic>
        <p:nvPicPr>
          <p:cNvPr id="5" name="something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53060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41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way one pronounces e.g. “eh” depends on the phonemes around it. We model this with </a:t>
            </a:r>
            <a:r>
              <a:rPr lang="en-US" i="1" dirty="0" err="1" smtClean="0"/>
              <a:t>triphones</a:t>
            </a:r>
            <a:r>
              <a:rPr lang="en-US" dirty="0" smtClean="0"/>
              <a:t>. For example, the pronunciation of “seven” is:</a:t>
            </a:r>
          </a:p>
          <a:p>
            <a:pPr marL="457200" lvl="1" indent="0">
              <a:buNone/>
            </a:pPr>
            <a:r>
              <a:rPr lang="en-US" dirty="0" smtClean="0"/>
              <a:t>$ s eh      s eh v      eh v ah      v ah n      ah n $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There are many methods to normalize features so that they are more similar from speaker to speaker. Just making the features have mean=0.0 and variance=1.0 helps. Other methods: VTLN, MLLR, </a:t>
            </a:r>
            <a:r>
              <a:rPr lang="en-US" dirty="0" err="1" smtClean="0"/>
              <a:t>fMLRT</a:t>
            </a:r>
            <a:r>
              <a:rPr lang="en-US" dirty="0" smtClean="0"/>
              <a:t>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7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many methods of removing noise from audio before computing features. Examples: Spectral mean subtraction, Wiener Filtering, Beam Forming, CASA, etc.</a:t>
            </a:r>
          </a:p>
          <a:p>
            <a:endParaRPr lang="en-US" dirty="0"/>
          </a:p>
          <a:p>
            <a:r>
              <a:rPr lang="en-US" dirty="0" smtClean="0"/>
              <a:t>There are many many features one can use, each with many variants and many parameters. You often need to tune the parameters on the held-out set.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441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neural networks used to compute the CPTs can be very complex. We’ve only touched the surface on methods used.</a:t>
            </a:r>
          </a:p>
          <a:p>
            <a:endParaRPr lang="en-US" dirty="0" smtClean="0"/>
          </a:p>
          <a:p>
            <a:r>
              <a:rPr lang="en-US" dirty="0" smtClean="0"/>
              <a:t>Similarly, the language models can be very complex. For example, we often train on multiple language models and combine them.</a:t>
            </a:r>
          </a:p>
          <a:p>
            <a:endParaRPr lang="en-US" dirty="0"/>
          </a:p>
          <a:p>
            <a:r>
              <a:rPr lang="en-US" dirty="0" smtClean="0"/>
              <a:t>There are many techniques for handling words where you don’t have the pronunciation. These are known as “out of vocabulary” or OOV words.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354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State of the art systems are usually system combinations of many systems. They might have 10 different neural nets for computing CPTs, 5 language models, multiple dictionaries, etc.</a:t>
            </a:r>
          </a:p>
          <a:p>
            <a:endParaRPr lang="en-US" dirty="0"/>
          </a:p>
          <a:p>
            <a:r>
              <a:rPr lang="en-US" dirty="0" smtClean="0"/>
              <a:t>Languages other than English can have issues. For example, in </a:t>
            </a:r>
            <a:r>
              <a:rPr lang="en-US" dirty="0"/>
              <a:t>Nunavut Inuktitut (= </a:t>
            </a:r>
            <a:r>
              <a:rPr lang="en-US" dirty="0" smtClean="0"/>
              <a:t>Eskimo) the word </a:t>
            </a:r>
            <a:r>
              <a:rPr lang="en-US" i="1" dirty="0" err="1" smtClean="0"/>
              <a:t>tusaatsiarunnanngittualuujunga</a:t>
            </a:r>
            <a:r>
              <a:rPr lang="en-US" dirty="0"/>
              <a:t> </a:t>
            </a:r>
            <a:r>
              <a:rPr lang="en-US" dirty="0" smtClean="0"/>
              <a:t>means “I </a:t>
            </a:r>
            <a:r>
              <a:rPr lang="en-US" dirty="0"/>
              <a:t>can't hear very </a:t>
            </a:r>
            <a:r>
              <a:rPr lang="en-US" dirty="0" smtClean="0"/>
              <a:t>well”. In languages like this, the vocabulary is too big to fit in memory. You have to break words into pieces.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153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Although there aren’t generally pauses between words, there </a:t>
            </a:r>
            <a:r>
              <a:rPr lang="en-US" i="1" dirty="0" smtClean="0"/>
              <a:t>can</a:t>
            </a:r>
            <a:r>
              <a:rPr lang="en-US" dirty="0" smtClean="0"/>
              <a:t> be. Pause handling can be tricky in the decoding graph.</a:t>
            </a:r>
          </a:p>
          <a:p>
            <a:endParaRPr lang="en-US" dirty="0"/>
          </a:p>
          <a:p>
            <a:r>
              <a:rPr lang="en-US" dirty="0" smtClean="0"/>
              <a:t>Generating more than just the best hypothesis can be difficult. There is a compact data structure known as a </a:t>
            </a:r>
            <a:r>
              <a:rPr lang="en-US" i="1" dirty="0" smtClean="0"/>
              <a:t>lattice</a:t>
            </a:r>
            <a:r>
              <a:rPr lang="en-US" dirty="0" smtClean="0"/>
              <a:t> that can encode the list of hypotheses.</a:t>
            </a:r>
          </a:p>
          <a:p>
            <a:endParaRPr lang="en-US" dirty="0"/>
          </a:p>
          <a:p>
            <a:r>
              <a:rPr lang="en-US" dirty="0" smtClean="0"/>
              <a:t>Often, you will generate lattices using a simpler system, then </a:t>
            </a:r>
            <a:r>
              <a:rPr lang="en-US" i="1" dirty="0" smtClean="0"/>
              <a:t>rescore</a:t>
            </a:r>
            <a:r>
              <a:rPr lang="en-US" dirty="0" smtClean="0"/>
              <a:t> the lattice using a more complex system.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781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It Hard?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60914"/>
          </a:xfrm>
        </p:spPr>
        <p:txBody>
          <a:bodyPr/>
          <a:lstStyle/>
          <a:p>
            <a:r>
              <a:rPr lang="en-US" smtClean="0"/>
              <a:t>Word Boundaries?</a:t>
            </a:r>
            <a:endParaRPr lang="en-US"/>
          </a:p>
        </p:txBody>
      </p:sp>
      <p:pic>
        <p:nvPicPr>
          <p:cNvPr id="4" name="zulu1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4191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425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It Hard?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Homophony – The same sounds may mean different things.</a:t>
            </a:r>
          </a:p>
          <a:p>
            <a:endParaRPr lang="en-US" dirty="0" smtClean="0"/>
          </a:p>
          <a:p>
            <a:r>
              <a:rPr lang="en-US" dirty="0"/>
              <a:t>M</a:t>
            </a:r>
            <a:r>
              <a:rPr lang="en-US" dirty="0" smtClean="0"/>
              <a:t>ai numb burr is ate won ate too fore to for</a:t>
            </a:r>
          </a:p>
          <a:p>
            <a:endParaRPr lang="en-US" dirty="0"/>
          </a:p>
          <a:p>
            <a:r>
              <a:rPr lang="en-US" dirty="0" smtClean="0"/>
              <a:t>wreck a nice beach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75833" y="3318933"/>
            <a:ext cx="80433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My number is 818-2424</a:t>
            </a:r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Recognize Speech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010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It Hard?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11842"/>
          </a:xfrm>
        </p:spPr>
        <p:txBody>
          <a:bodyPr/>
          <a:lstStyle/>
          <a:p>
            <a:r>
              <a:rPr lang="en-US" dirty="0" smtClean="0"/>
              <a:t>Background noise</a:t>
            </a:r>
          </a:p>
          <a:p>
            <a:r>
              <a:rPr lang="en-US" dirty="0" smtClean="0"/>
              <a:t>Reverberation</a:t>
            </a:r>
          </a:p>
          <a:p>
            <a:r>
              <a:rPr lang="en-US" dirty="0" smtClean="0"/>
              <a:t>Channel effects</a:t>
            </a:r>
          </a:p>
          <a:p>
            <a:endParaRPr lang="en-US" dirty="0"/>
          </a:p>
        </p:txBody>
      </p:sp>
      <p:pic>
        <p:nvPicPr>
          <p:cNvPr id="4" name="sa1-babbl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79600" y="4089400"/>
            <a:ext cx="812800" cy="812800"/>
          </a:xfrm>
          <a:prstGeom prst="rect">
            <a:avLst/>
          </a:prstGeom>
        </p:spPr>
      </p:pic>
      <p:pic>
        <p:nvPicPr>
          <p:cNvPr id="5" name="sa1-clean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61200" y="40894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004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0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 Audio, One Speaker, One Word, </a:t>
            </a:r>
            <a:r>
              <a:rPr lang="is-IS" dirty="0" smtClean="0"/>
              <a:t>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707621"/>
            <a:ext cx="6858000" cy="487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775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2824</TotalTime>
  <Words>2220</Words>
  <Application>Microsoft Macintosh PowerPoint</Application>
  <PresentationFormat>Widescreen</PresentationFormat>
  <Paragraphs>353</Paragraphs>
  <Slides>54</Slides>
  <Notes>13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0" baseType="lpstr">
      <vt:lpstr>Calibri</vt:lpstr>
      <vt:lpstr>Calibri Light</vt:lpstr>
      <vt:lpstr>Cambria Math</vt:lpstr>
      <vt:lpstr>Times New Roman</vt:lpstr>
      <vt:lpstr>Arial</vt:lpstr>
      <vt:lpstr>Office Theme</vt:lpstr>
      <vt:lpstr>Adam’s Final Lecture</vt:lpstr>
      <vt:lpstr>Announcements</vt:lpstr>
      <vt:lpstr>Speech Recognition A CS188 Perspective</vt:lpstr>
      <vt:lpstr>PowerPoint Presentation</vt:lpstr>
      <vt:lpstr>Why Is It Hard?</vt:lpstr>
      <vt:lpstr>Why Is It Hard?</vt:lpstr>
      <vt:lpstr>Why Is It Hard?</vt:lpstr>
      <vt:lpstr>Why Is It Hard?</vt:lpstr>
      <vt:lpstr>Clean Audio, One Speaker, One Word, …</vt:lpstr>
      <vt:lpstr>Channel Effects</vt:lpstr>
      <vt:lpstr>Reverberation / Echos</vt:lpstr>
      <vt:lpstr>Background Noise</vt:lpstr>
      <vt:lpstr>Many Background Noises!</vt:lpstr>
      <vt:lpstr>A Little History</vt:lpstr>
      <vt:lpstr>ASR Grew Up With AI</vt:lpstr>
      <vt:lpstr>What I Wont Talk About (Much)</vt:lpstr>
      <vt:lpstr>What I Will Talk About</vt:lpstr>
      <vt:lpstr>What Is Audio</vt:lpstr>
      <vt:lpstr>What Is Audio?</vt:lpstr>
      <vt:lpstr>Spectrograms</vt:lpstr>
      <vt:lpstr>Audio Spectrogram</vt:lpstr>
      <vt:lpstr>Audio Features</vt:lpstr>
      <vt:lpstr>Start Simple: Single Word Recognition</vt:lpstr>
      <vt:lpstr>Solution: Model Subparts of the Word</vt:lpstr>
      <vt:lpstr>Solution: Model Subparts of the Word</vt:lpstr>
      <vt:lpstr>Less Scary: Weather</vt:lpstr>
      <vt:lpstr>Weather Markov Chain</vt:lpstr>
      <vt:lpstr>Weather Hidden Markov Model</vt:lpstr>
      <vt:lpstr>“One” Hidden Markov Model</vt:lpstr>
      <vt:lpstr>PowerPoint Presentation</vt:lpstr>
      <vt:lpstr>PowerPoint Presentation</vt:lpstr>
      <vt:lpstr>Isolated Word Recognizer</vt:lpstr>
      <vt:lpstr>Avoiding Repeated Work</vt:lpstr>
      <vt:lpstr>Avoiding Repeated Work</vt:lpstr>
      <vt:lpstr>Avoiding Repeated Work</vt:lpstr>
      <vt:lpstr>Avoiding Repeated Work</vt:lpstr>
      <vt:lpstr>PowerPoint Presentation</vt:lpstr>
      <vt:lpstr>Inference on Decoding Graph</vt:lpstr>
      <vt:lpstr>Inference on Decoding Graph</vt:lpstr>
      <vt:lpstr>Continuous Speech Recognition</vt:lpstr>
      <vt:lpstr>PowerPoint Presentation</vt:lpstr>
      <vt:lpstr>Continuous Speech Recognition</vt:lpstr>
      <vt:lpstr>Where Do We Get the CPTs?</vt:lpstr>
      <vt:lpstr>Training</vt:lpstr>
      <vt:lpstr>Forced Alignment</vt:lpstr>
      <vt:lpstr>Bootstrapping</vt:lpstr>
      <vt:lpstr>Summary</vt:lpstr>
      <vt:lpstr>Further Reading</vt:lpstr>
      <vt:lpstr>Complications</vt:lpstr>
      <vt:lpstr>Complications</vt:lpstr>
      <vt:lpstr>Complications</vt:lpstr>
      <vt:lpstr>Complications</vt:lpstr>
      <vt:lpstr>Complications</vt:lpstr>
      <vt:lpstr>Complications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Janin</dc:creator>
  <cp:lastModifiedBy>Adam Janin</cp:lastModifiedBy>
  <cp:revision>70</cp:revision>
  <cp:lastPrinted>2016-11-22T04:57:46Z</cp:lastPrinted>
  <dcterms:created xsi:type="dcterms:W3CDTF">2016-11-17T23:06:44Z</dcterms:created>
  <dcterms:modified xsi:type="dcterms:W3CDTF">2016-11-22T16:55:29Z</dcterms:modified>
</cp:coreProperties>
</file>

<file path=docProps/thumbnail.jpeg>
</file>